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46" r:id="rId8"/>
  </p:sldMasterIdLst>
  <p:notesMasterIdLst>
    <p:notesMasterId r:id="rId32"/>
  </p:notesMasterIdLst>
  <p:sldIdLst>
    <p:sldId id="1598" r:id="rId9"/>
    <p:sldId id="291" r:id="rId10"/>
    <p:sldId id="1553" r:id="rId11"/>
    <p:sldId id="1593" r:id="rId12"/>
    <p:sldId id="1603" r:id="rId13"/>
    <p:sldId id="1601" r:id="rId14"/>
    <p:sldId id="1602" r:id="rId15"/>
    <p:sldId id="1612" r:id="rId16"/>
    <p:sldId id="1555" r:id="rId17"/>
    <p:sldId id="1605" r:id="rId18"/>
    <p:sldId id="1604" r:id="rId19"/>
    <p:sldId id="1613" r:id="rId20"/>
    <p:sldId id="1557" r:id="rId21"/>
    <p:sldId id="1607" r:id="rId22"/>
    <p:sldId id="1617" r:id="rId23"/>
    <p:sldId id="1608" r:id="rId24"/>
    <p:sldId id="1615" r:id="rId25"/>
    <p:sldId id="1616" r:id="rId26"/>
    <p:sldId id="1606" r:id="rId27"/>
    <p:sldId id="1609" r:id="rId28"/>
    <p:sldId id="1610" r:id="rId29"/>
    <p:sldId id="1611" r:id="rId30"/>
    <p:sldId id="161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169" autoAdjust="0"/>
  </p:normalViewPr>
  <p:slideViewPr>
    <p:cSldViewPr snapToGrid="0">
      <p:cViewPr varScale="1">
        <p:scale>
          <a:sx n="61" d="100"/>
          <a:sy n="61" d="100"/>
        </p:scale>
        <p:origin x="1398" y="2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theme" Target="theme/theme1.xml"/><Relationship Id="rId8" Type="http://schemas.openxmlformats.org/officeDocument/2006/relationships/slideMaster" Target="slideMasters/slideMaster5.xml"/></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dirty="0"/>
            <a:t>One-Turn FAQ</a:t>
          </a:r>
          <a:endParaRPr lang="en-US" b="0" dirty="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dgm:t>
        <a:bodyPr/>
        <a:lstStyle/>
        <a:p>
          <a:endParaRPr lang="en-US" dirty="0"/>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dirty="0"/>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dgm:t>
        <a:bodyPr/>
        <a:lstStyle/>
        <a:p>
          <a:endParaRPr lang="en-US" dirty="0"/>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dgm:t>
        <a:bodyPr/>
        <a:lstStyle/>
        <a:p>
          <a:endParaRPr lang="en-US" dirty="0"/>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dirty="0"/>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dgm:t>
        <a:bodyPr/>
        <a:lstStyle/>
        <a:p>
          <a:endParaRPr lang="en-US" dirty="0"/>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dirty="0"/>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dirty="0"/>
            <a:t>Contextual Guided Assistance</a:t>
          </a:r>
        </a:p>
      </dgm:t>
    </dgm:pt>
    <dgm:pt modelId="{FD3FE453-4380-450C-A160-F4BE6826F415}" type="parTrans" cxnId="{F4E7E6B5-3EDA-4342-B7BA-A3155DE0F4E8}">
      <dgm:prSet/>
      <dgm:spPr/>
      <dgm:t>
        <a:bodyPr/>
        <a:lstStyle/>
        <a:p>
          <a:endParaRPr lang="en-US"/>
        </a:p>
      </dgm:t>
    </dgm:pt>
    <dgm:pt modelId="{8EA26F91-0028-4486-B65C-D1B13DCDC87C}" type="sibTrans" cxnId="{F4E7E6B5-3EDA-4342-B7BA-A3155DE0F4E8}">
      <dgm:prSet/>
      <dgm:spPr/>
      <dgm:t>
        <a:bodyPr/>
        <a:lstStyle/>
        <a:p>
          <a:endParaRPr lang="en-US"/>
        </a:p>
      </dgm:t>
    </dgm:pt>
    <dgm:pt modelId="{3FD38635-7203-46C2-8EDD-8F16E8897EDB}">
      <dgm:prSet phldrT="[Text]"/>
      <dgm:spPr>
        <a:solidFill>
          <a:srgbClr val="0069AA"/>
        </a:solidFill>
      </dgm:spPr>
      <dgm:t>
        <a:bodyPr/>
        <a:lstStyle/>
        <a:p>
          <a:r>
            <a:rPr lang="en-US" dirty="0"/>
            <a:t>Multi-Turn Conversational Task Completion</a:t>
          </a:r>
        </a:p>
      </dgm:t>
    </dgm:pt>
    <dgm:pt modelId="{481210DE-1AF7-4914-A7A2-23C1F37287A0}" type="parTrans" cxnId="{D8861F26-B5DA-4062-A1AA-B45B99B90996}">
      <dgm:prSet/>
      <dgm:spPr/>
      <dgm:t>
        <a:bodyPr/>
        <a:lstStyle/>
        <a:p>
          <a:endParaRPr lang="en-US"/>
        </a:p>
      </dgm:t>
    </dgm:pt>
    <dgm:pt modelId="{A02A7127-BECA-43DB-9285-C7DF21221406}" type="sibTrans" cxnId="{D8861F26-B5DA-4062-A1AA-B45B99B90996}">
      <dgm:prSet/>
      <dgm:spPr/>
      <dgm:t>
        <a:bodyPr/>
        <a:lstStyle/>
        <a:p>
          <a:endParaRPr lang="en-US"/>
        </a:p>
      </dgm:t>
    </dgm:pt>
    <dgm:pt modelId="{CE18DEFD-80B4-4B9C-A0B0-EF0E9AB65F23}">
      <dgm:prSet phldrT="[Text]"/>
      <dgm:spPr/>
      <dgm:t>
        <a:bodyPr/>
        <a:lstStyle/>
        <a:p>
          <a:endParaRPr lang="en-US" dirty="0"/>
        </a:p>
      </dgm:t>
    </dgm:pt>
    <dgm:pt modelId="{30867F7B-0E2B-49D6-8078-BB4DDC50DF9B}" type="parTrans" cxnId="{DCE4E093-52E3-4CFF-8C9C-6639CD09E586}">
      <dgm:prSet/>
      <dgm:spPr/>
      <dgm:t>
        <a:bodyPr/>
        <a:lstStyle/>
        <a:p>
          <a:endParaRPr lang="en-US"/>
        </a:p>
      </dgm:t>
    </dgm:pt>
    <dgm:pt modelId="{42907A11-FE17-4D62-8D14-807D2F8CD799}" type="sibTrans" cxnId="{DCE4E093-52E3-4CFF-8C9C-6639CD09E586}">
      <dgm:prSet/>
      <dgm:spPr/>
      <dgm:t>
        <a:bodyPr/>
        <a:lstStyle/>
        <a:p>
          <a:endParaRPr lang="en-US"/>
        </a:p>
      </dgm:t>
    </dgm:pt>
    <dgm:pt modelId="{0B80A431-0A93-41E9-9284-B0E56F1BF23A}">
      <dgm:prSet phldrT="[Text]"/>
      <dgm:spPr/>
      <dgm:t>
        <a:bodyPr/>
        <a:lstStyle/>
        <a:p>
          <a:endParaRPr lang="en-US" dirty="0"/>
        </a:p>
      </dgm:t>
    </dgm:pt>
    <dgm:pt modelId="{89FE91B9-00F1-4746-9F3B-6C4A3FD1605B}" type="parTrans" cxnId="{5BFEEB8F-D400-442B-888A-8A6AD286DD8E}">
      <dgm:prSet/>
      <dgm:spPr/>
      <dgm:t>
        <a:bodyPr/>
        <a:lstStyle/>
        <a:p>
          <a:endParaRPr lang="en-US"/>
        </a:p>
      </dgm:t>
    </dgm:pt>
    <dgm:pt modelId="{B968655D-BAC3-47F5-9B32-547EF1EC6A07}" type="sibTrans" cxnId="{5BFEEB8F-D400-442B-888A-8A6AD286DD8E}">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F9682423-D0E1-4E8C-AC6A-CF88B3777714}" type="pres">
      <dgm:prSet presAssocID="{50EC45D6-A451-4222-AE19-68BA7FAF6578}" presName="linNode" presStyleCnt="0"/>
      <dgm:spPr/>
    </dgm:pt>
    <dgm:pt modelId="{C666B548-539D-48CC-9978-19DFCB85A75A}" type="pres">
      <dgm:prSet presAssocID="{50EC45D6-A451-4222-AE19-68BA7FAF6578}" presName="parentShp" presStyleLbl="node1" presStyleIdx="0" presStyleCnt="6" custScaleX="33333">
        <dgm:presLayoutVars>
          <dgm:bulletEnabled val="1"/>
        </dgm:presLayoutVars>
      </dgm:prSet>
      <dgm:spPr/>
    </dgm:pt>
    <dgm:pt modelId="{D97712BE-927E-4686-A6FC-5B302394988C}" type="pres">
      <dgm:prSet presAssocID="{50EC45D6-A451-4222-AE19-68BA7FAF6578}" presName="childShp" presStyleLbl="bgAccFollowNode1" presStyleIdx="0" presStyleCnt="6" custScaleX="139088" custScaleY="118057">
        <dgm:presLayoutVars>
          <dgm:bulletEnabled val="1"/>
        </dgm:presLayoutVars>
      </dgm:prSet>
      <dgm:spPr/>
    </dgm:pt>
    <dgm:pt modelId="{8C4B9212-39A5-4B13-AEB8-65D00AAAD0C3}" type="pres">
      <dgm:prSet presAssocID="{705E72FF-AB1B-4254-B45D-555BA753404B}" presName="spacing" presStyleCnt="0"/>
      <dgm:spPr/>
    </dgm:pt>
    <dgm:pt modelId="{DBBA4933-49AD-4B11-A10D-3F05C96CE204}" type="pres">
      <dgm:prSet presAssocID="{1F148D80-E97C-4E61-907C-D1CE92E8EFFF}" presName="linNode" presStyleCnt="0"/>
      <dgm:spPr/>
    </dgm:pt>
    <dgm:pt modelId="{524E2A0A-A2A8-468E-AB1A-EE9E3CF4C53A}" type="pres">
      <dgm:prSet presAssocID="{1F148D80-E97C-4E61-907C-D1CE92E8EFFF}" presName="parentShp" presStyleLbl="node1" presStyleIdx="1" presStyleCnt="6" custScaleX="33333">
        <dgm:presLayoutVars>
          <dgm:bulletEnabled val="1"/>
        </dgm:presLayoutVars>
      </dgm:prSet>
      <dgm:spPr/>
    </dgm:pt>
    <dgm:pt modelId="{2D160B43-7538-4F0A-BA8C-C1070175717C}" type="pres">
      <dgm:prSet presAssocID="{1F148D80-E97C-4E61-907C-D1CE92E8EFFF}" presName="childShp" presStyleLbl="bgAccFollowNode1" presStyleIdx="1" presStyleCnt="6" custScaleX="139088" custScaleY="118057">
        <dgm:presLayoutVars>
          <dgm:bulletEnabled val="1"/>
        </dgm:presLayoutVars>
      </dgm:prSet>
      <dgm:spPr/>
    </dgm:pt>
    <dgm:pt modelId="{35E891F8-9644-493E-9AF5-43FDDE934B2D}" type="pres">
      <dgm:prSet presAssocID="{2F901B4B-73EF-43B5-9E01-C4F62F5110D7}" presName="spacing" presStyleCnt="0"/>
      <dgm:spPr/>
    </dgm:pt>
    <dgm:pt modelId="{540B1B6E-E811-4448-8C0D-187048AB9A38}" type="pres">
      <dgm:prSet presAssocID="{D4CD300B-D73C-411D-A39E-3A4CE7EF6EEF}" presName="linNode" presStyleCnt="0"/>
      <dgm:spPr/>
    </dgm:pt>
    <dgm:pt modelId="{A8DB239E-D8C2-4D7B-A6F2-4EF3AE7347B1}" type="pres">
      <dgm:prSet presAssocID="{D4CD300B-D73C-411D-A39E-3A4CE7EF6EEF}" presName="parentShp" presStyleLbl="node1" presStyleIdx="2" presStyleCnt="6" custScaleX="33333">
        <dgm:presLayoutVars>
          <dgm:bulletEnabled val="1"/>
        </dgm:presLayoutVars>
      </dgm:prSet>
      <dgm:spPr/>
    </dgm:pt>
    <dgm:pt modelId="{16AE5FB5-3084-436C-8B62-C05F0842FF2D}" type="pres">
      <dgm:prSet presAssocID="{D4CD300B-D73C-411D-A39E-3A4CE7EF6EEF}" presName="childShp" presStyleLbl="bgAccFollowNode1" presStyleIdx="2" presStyleCnt="6" custScaleX="139088" custScaleY="118057">
        <dgm:presLayoutVars>
          <dgm:bulletEnabled val="1"/>
        </dgm:presLayoutVars>
      </dgm:prSet>
      <dgm:spPr/>
    </dgm:pt>
    <dgm:pt modelId="{D15F1090-EDEB-4959-B762-69BA32CCDE4F}" type="pres">
      <dgm:prSet presAssocID="{D772DDD4-BFA5-4FDF-A89A-CECB52D47770}" presName="spacing" presStyleCnt="0"/>
      <dgm:spPr/>
    </dgm:pt>
    <dgm:pt modelId="{C2B8D4AA-1562-4E3C-B24B-3FB0E4AF9C94}" type="pres">
      <dgm:prSet presAssocID="{BCFFF66F-A6A8-446F-984C-B60845A958E4}" presName="linNode" presStyleCnt="0"/>
      <dgm:spPr/>
    </dgm:pt>
    <dgm:pt modelId="{A90D4B81-2203-4A89-B81D-302896296B5F}" type="pres">
      <dgm:prSet presAssocID="{BCFFF66F-A6A8-446F-984C-B60845A958E4}" presName="parentShp" presStyleLbl="node1" presStyleIdx="3" presStyleCnt="6" custScaleX="33333">
        <dgm:presLayoutVars>
          <dgm:bulletEnabled val="1"/>
        </dgm:presLayoutVars>
      </dgm:prSet>
      <dgm:spPr/>
    </dgm:pt>
    <dgm:pt modelId="{1CFE1E5C-B442-42A2-B6A7-1AA4336C444E}" type="pres">
      <dgm:prSet presAssocID="{BCFFF66F-A6A8-446F-984C-B60845A958E4}" presName="childShp" presStyleLbl="bgAccFollowNode1" presStyleIdx="3" presStyleCnt="6" custScaleX="139088" custScaleY="118057">
        <dgm:presLayoutVars>
          <dgm:bulletEnabled val="1"/>
        </dgm:presLayoutVars>
      </dgm:prSet>
      <dgm:spPr/>
    </dgm:pt>
    <dgm:pt modelId="{32376394-7D02-4F9C-9FAB-94BCDF726E50}" type="pres">
      <dgm:prSet presAssocID="{8EA26F91-0028-4486-B65C-D1B13DCDC87C}" presName="spacing" presStyleCnt="0"/>
      <dgm:spPr/>
    </dgm:pt>
    <dgm:pt modelId="{8A3EB571-0198-487E-9CDC-94FB9EE2DA84}" type="pres">
      <dgm:prSet presAssocID="{03F095ED-B2C9-4222-A584-F9618F842B0A}" presName="linNode" presStyleCnt="0"/>
      <dgm:spPr/>
    </dgm:pt>
    <dgm:pt modelId="{4D6DA23F-1CF3-4467-88C5-D2A194CCF2F6}" type="pres">
      <dgm:prSet presAssocID="{03F095ED-B2C9-4222-A584-F9618F842B0A}" presName="parentShp" presStyleLbl="node1" presStyleIdx="4" presStyleCnt="6" custScaleX="33333">
        <dgm:presLayoutVars>
          <dgm:bulletEnabled val="1"/>
        </dgm:presLayoutVars>
      </dgm:prSet>
      <dgm:spPr/>
    </dgm:pt>
    <dgm:pt modelId="{DF3B651E-A19C-4590-89AA-3B9C95C1B747}" type="pres">
      <dgm:prSet presAssocID="{03F095ED-B2C9-4222-A584-F9618F842B0A}" presName="childShp" presStyleLbl="bgAccFollowNode1" presStyleIdx="4" presStyleCnt="6" custScaleX="139088" custScaleY="118057">
        <dgm:presLayoutVars>
          <dgm:bulletEnabled val="1"/>
        </dgm:presLayoutVars>
      </dgm:prSet>
      <dgm:spPr/>
    </dgm:pt>
    <dgm:pt modelId="{432FCFB4-FD26-4D16-9630-DF6B17BA0263}" type="pres">
      <dgm:prSet presAssocID="{F1D85BA1-7BA5-4A4F-B9E3-384891E90B75}" presName="spacing" presStyleCnt="0"/>
      <dgm:spPr/>
    </dgm:pt>
    <dgm:pt modelId="{F5663DA7-D155-40B6-81E5-CF752E83C831}" type="pres">
      <dgm:prSet presAssocID="{3FD38635-7203-46C2-8EDD-8F16E8897EDB}" presName="linNode" presStyleCnt="0"/>
      <dgm:spPr/>
    </dgm:pt>
    <dgm:pt modelId="{BC61613E-1DF1-45F9-B562-B411CD72FDAA}" type="pres">
      <dgm:prSet presAssocID="{3FD38635-7203-46C2-8EDD-8F16E8897EDB}" presName="parentShp" presStyleLbl="node1" presStyleIdx="5" presStyleCnt="6" custScaleX="33333">
        <dgm:presLayoutVars>
          <dgm:bulletEnabled val="1"/>
        </dgm:presLayoutVars>
      </dgm:prSet>
      <dgm:spPr/>
    </dgm:pt>
    <dgm:pt modelId="{4D8643C2-14A7-44D1-82B6-DF8B888FAD68}" type="pres">
      <dgm:prSet presAssocID="{3FD38635-7203-46C2-8EDD-8F16E8897EDB}" presName="childShp" presStyleLbl="bgAccFollowNode1" presStyleIdx="5" presStyleCnt="6" custScaleX="139088" custScaleY="118057">
        <dgm:presLayoutVars>
          <dgm:bulletEnabled val="1"/>
        </dgm:presLayoutVars>
      </dgm:prSet>
      <dgm:spPr/>
    </dgm:pt>
  </dgm:ptLst>
  <dgm:cxnLst>
    <dgm:cxn modelId="{CC38DE03-4E3E-4D83-971A-995E865D118F}" type="presOf" srcId="{0E68EC94-2D97-4AC6-A6A7-37B836C10C43}" destId="{D97712BE-927E-4686-A6FC-5B302394988C}" srcOrd="0" destOrd="0" presId="urn:microsoft.com/office/officeart/2005/8/layout/vList6"/>
    <dgm:cxn modelId="{469EB007-01C9-4194-819F-0607C491BAF6}" type="presOf" srcId="{31ABE044-29F6-4F30-801A-31E35CA94FA8}" destId="{DA2B9C83-42B2-4054-AB14-E3DBBD3F7B33}" srcOrd="0" destOrd="0" presId="urn:microsoft.com/office/officeart/2005/8/layout/vList6"/>
    <dgm:cxn modelId="{D8861F26-B5DA-4062-A1AA-B45B99B90996}" srcId="{31ABE044-29F6-4F30-801A-31E35CA94FA8}" destId="{3FD38635-7203-46C2-8EDD-8F16E8897EDB}" srcOrd="5" destOrd="0" parTransId="{481210DE-1AF7-4914-A7A2-23C1F37287A0}" sibTransId="{A02A7127-BECA-43DB-9285-C7DF21221406}"/>
    <dgm:cxn modelId="{EC4FAC2A-FC29-4C63-B813-A0EADCBDEB4B}" srcId="{31ABE044-29F6-4F30-801A-31E35CA94FA8}" destId="{03F095ED-B2C9-4222-A584-F9618F842B0A}" srcOrd="4" destOrd="0" parTransId="{255E75CE-6BA7-4053-B9D4-2639D4DA1BD1}" sibTransId="{F1D85BA1-7BA5-4A4F-B9E3-384891E90B75}"/>
    <dgm:cxn modelId="{7C870040-8FE1-4032-A65F-ECE0DB9DFB0B}" type="presOf" srcId="{D4CD300B-D73C-411D-A39E-3A4CE7EF6EEF}" destId="{A8DB239E-D8C2-4D7B-A6F2-4EF3AE7347B1}" srcOrd="0" destOrd="0" presId="urn:microsoft.com/office/officeart/2005/8/layout/vList6"/>
    <dgm:cxn modelId="{21C10D5C-409E-48A8-BCE3-109A59EB9E94}" srcId="{31ABE044-29F6-4F30-801A-31E35CA94FA8}" destId="{D4CD300B-D73C-411D-A39E-3A4CE7EF6EEF}" srcOrd="2" destOrd="0" parTransId="{966F3F92-3E56-4DB4-B354-83090EEDFB21}" sibTransId="{D772DDD4-BFA5-4FDF-A89A-CECB52D47770}"/>
    <dgm:cxn modelId="{52D73C4C-F362-4CDF-855C-136CDCED447E}" type="presOf" srcId="{CE18DEFD-80B4-4B9C-A0B0-EF0E9AB65F23}" destId="{DF3B651E-A19C-4590-89AA-3B9C95C1B747}" srcOrd="0" destOrd="0" presId="urn:microsoft.com/office/officeart/2005/8/layout/vList6"/>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69579859-032A-42A8-8DF2-6B09880A19B0}" srcId="{31ABE044-29F6-4F30-801A-31E35CA94FA8}" destId="{50EC45D6-A451-4222-AE19-68BA7FAF6578}" srcOrd="0" destOrd="0" parTransId="{A9B6790C-E565-4CDB-99C2-79FE2B0C7BA6}" sibTransId="{705E72FF-AB1B-4254-B45D-555BA753404B}"/>
    <dgm:cxn modelId="{3C142B80-4824-46B8-B3BF-15D77F9A8846}" type="presOf" srcId="{03F095ED-B2C9-4222-A584-F9618F842B0A}" destId="{4D6DA23F-1CF3-4467-88C5-D2A194CCF2F6}" srcOrd="0" destOrd="0" presId="urn:microsoft.com/office/officeart/2005/8/layout/vList6"/>
    <dgm:cxn modelId="{5D9F5A81-4939-48B6-A1DB-EE8F12BFA901}" type="presOf" srcId="{3FD38635-7203-46C2-8EDD-8F16E8897EDB}" destId="{BC61613E-1DF1-45F9-B562-B411CD72FDAA}" srcOrd="0" destOrd="0" presId="urn:microsoft.com/office/officeart/2005/8/layout/vList6"/>
    <dgm:cxn modelId="{5BFEEB8F-D400-442B-888A-8A6AD286DD8E}" srcId="{3FD38635-7203-46C2-8EDD-8F16E8897EDB}" destId="{0B80A431-0A93-41E9-9284-B0E56F1BF23A}" srcOrd="0" destOrd="0" parTransId="{89FE91B9-00F1-4746-9F3B-6C4A3FD1605B}" sibTransId="{B968655D-BAC3-47F5-9B32-547EF1EC6A07}"/>
    <dgm:cxn modelId="{DCE4E093-52E3-4CFF-8C9C-6639CD09E586}" srcId="{03F095ED-B2C9-4222-A584-F9618F842B0A}" destId="{CE18DEFD-80B4-4B9C-A0B0-EF0E9AB65F23}" srcOrd="0" destOrd="0" parTransId="{30867F7B-0E2B-49D6-8078-BB4DDC50DF9B}" sibTransId="{42907A11-FE17-4D62-8D14-807D2F8CD799}"/>
    <dgm:cxn modelId="{899A03A1-F847-4E9F-9BAE-5BFB1CDEFC57}" srcId="{1F148D80-E97C-4E61-907C-D1CE92E8EFFF}" destId="{32960070-60C0-4AF8-A89D-9F96A5D60AF4}" srcOrd="0" destOrd="0" parTransId="{FD174D34-11D1-4567-9028-D668B11F2965}" sibTransId="{41031E1E-4F7A-486C-B7F2-BB0B12DA009D}"/>
    <dgm:cxn modelId="{DE61D4A5-EF89-4AA8-B862-2FD0A765E539}" type="presOf" srcId="{32960070-60C0-4AF8-A89D-9F96A5D60AF4}" destId="{2D160B43-7538-4F0A-BA8C-C1070175717C}" srcOrd="0" destOrd="0" presId="urn:microsoft.com/office/officeart/2005/8/layout/vList6"/>
    <dgm:cxn modelId="{22FCD0A7-D6FA-4E6A-B23F-89594B6CF1D2}" type="presOf" srcId="{8E2706FE-5D1A-4EAF-BA18-EBA18F67AB38}" destId="{1CFE1E5C-B442-42A2-B6A7-1AA4336C444E}" srcOrd="0" destOrd="0" presId="urn:microsoft.com/office/officeart/2005/8/layout/vList6"/>
    <dgm:cxn modelId="{60F7CBAF-D3A6-463E-8D66-3BAD183CFC6B}" type="presOf" srcId="{0B80A431-0A93-41E9-9284-B0E56F1BF23A}" destId="{4D8643C2-14A7-44D1-82B6-DF8B888FAD68}" srcOrd="0" destOrd="0" presId="urn:microsoft.com/office/officeart/2005/8/layout/vList6"/>
    <dgm:cxn modelId="{F4E7E6B5-3EDA-4342-B7BA-A3155DE0F4E8}" srcId="{31ABE044-29F6-4F30-801A-31E35CA94FA8}" destId="{BCFFF66F-A6A8-446F-984C-B60845A958E4}" srcOrd="3" destOrd="0" parTransId="{FD3FE453-4380-450C-A160-F4BE6826F415}" sibTransId="{8EA26F91-0028-4486-B65C-D1B13DCDC87C}"/>
    <dgm:cxn modelId="{1C2A15D0-4BD6-4B29-8F43-478BCE438C94}" srcId="{50EC45D6-A451-4222-AE19-68BA7FAF6578}" destId="{0E68EC94-2D97-4AC6-A6A7-37B836C10C43}" srcOrd="0" destOrd="0" parTransId="{52E3E14F-9873-4CE6-AE61-CE7A2AB80799}" sibTransId="{A52F6142-D21F-49A4-A561-9BBD6B0FD0EB}"/>
    <dgm:cxn modelId="{360E7FDE-CCF3-400E-BA79-F8FCB564E8EB}" type="presOf" srcId="{BCFFF66F-A6A8-446F-984C-B60845A958E4}" destId="{A90D4B81-2203-4A89-B81D-302896296B5F}" srcOrd="0" destOrd="0" presId="urn:microsoft.com/office/officeart/2005/8/layout/vList6"/>
    <dgm:cxn modelId="{DF4D10F0-A580-4F9B-B0BA-AFCF6D5DED1C}" type="presOf" srcId="{8BC876D5-8F3E-4B68-8557-868DE33D9E06}" destId="{16AE5FB5-3084-436C-8B62-C05F0842FF2D}" srcOrd="0" destOrd="0" presId="urn:microsoft.com/office/officeart/2005/8/layout/vList6"/>
    <dgm:cxn modelId="{E83DF9F3-9FF6-40C7-BD14-6630286963FE}" type="presOf" srcId="{1F148D80-E97C-4E61-907C-D1CE92E8EFFF}" destId="{524E2A0A-A2A8-468E-AB1A-EE9E3CF4C53A}" srcOrd="0" destOrd="0" presId="urn:microsoft.com/office/officeart/2005/8/layout/vList6"/>
    <dgm:cxn modelId="{AAF400F8-866E-4F5D-B7FE-3556085A709A}" srcId="{31ABE044-29F6-4F30-801A-31E35CA94FA8}" destId="{1F148D80-E97C-4E61-907C-D1CE92E8EFFF}" srcOrd="1" destOrd="0" parTransId="{45C8B6BF-97DB-484F-9842-D4D5FA223656}" sibTransId="{2F901B4B-73EF-43B5-9E01-C4F62F5110D7}"/>
    <dgm:cxn modelId="{25855DFD-71F7-4E00-8B39-32BC089A29B3}" type="presOf" srcId="{50EC45D6-A451-4222-AE19-68BA7FAF6578}" destId="{C666B548-539D-48CC-9978-19DFCB85A75A}" srcOrd="0" destOrd="0" presId="urn:microsoft.com/office/officeart/2005/8/layout/vList6"/>
    <dgm:cxn modelId="{0B24BB9A-A8AB-4EEE-9D33-E76AC160F6D2}" type="presParOf" srcId="{DA2B9C83-42B2-4054-AB14-E3DBBD3F7B33}" destId="{F9682423-D0E1-4E8C-AC6A-CF88B3777714}" srcOrd="0" destOrd="0" presId="urn:microsoft.com/office/officeart/2005/8/layout/vList6"/>
    <dgm:cxn modelId="{9448966A-E1C2-4B73-A6FF-3CDBDF9F1E1A}" type="presParOf" srcId="{F9682423-D0E1-4E8C-AC6A-CF88B3777714}" destId="{C666B548-539D-48CC-9978-19DFCB85A75A}" srcOrd="0" destOrd="0" presId="urn:microsoft.com/office/officeart/2005/8/layout/vList6"/>
    <dgm:cxn modelId="{9DD44A59-214B-4FDD-AE6F-AE68111C836C}" type="presParOf" srcId="{F9682423-D0E1-4E8C-AC6A-CF88B3777714}" destId="{D97712BE-927E-4686-A6FC-5B302394988C}" srcOrd="1" destOrd="0" presId="urn:microsoft.com/office/officeart/2005/8/layout/vList6"/>
    <dgm:cxn modelId="{DB86B2AA-28C8-4172-B3EC-3D860418E279}" type="presParOf" srcId="{DA2B9C83-42B2-4054-AB14-E3DBBD3F7B33}" destId="{8C4B9212-39A5-4B13-AEB8-65D00AAAD0C3}" srcOrd="1" destOrd="0" presId="urn:microsoft.com/office/officeart/2005/8/layout/vList6"/>
    <dgm:cxn modelId="{F2DBBBEE-FA44-459C-82A2-A38854C9C26E}" type="presParOf" srcId="{DA2B9C83-42B2-4054-AB14-E3DBBD3F7B33}" destId="{DBBA4933-49AD-4B11-A10D-3F05C96CE204}" srcOrd="2" destOrd="0" presId="urn:microsoft.com/office/officeart/2005/8/layout/vList6"/>
    <dgm:cxn modelId="{2EDB6971-BB0B-455A-A9F2-1A76956D9308}" type="presParOf" srcId="{DBBA4933-49AD-4B11-A10D-3F05C96CE204}" destId="{524E2A0A-A2A8-468E-AB1A-EE9E3CF4C53A}" srcOrd="0" destOrd="0" presId="urn:microsoft.com/office/officeart/2005/8/layout/vList6"/>
    <dgm:cxn modelId="{042E2394-3648-45C4-AA13-0E4352E41433}" type="presParOf" srcId="{DBBA4933-49AD-4B11-A10D-3F05C96CE204}" destId="{2D160B43-7538-4F0A-BA8C-C1070175717C}" srcOrd="1" destOrd="0" presId="urn:microsoft.com/office/officeart/2005/8/layout/vList6"/>
    <dgm:cxn modelId="{A6071914-7335-4227-A5F7-622209A88F7C}" type="presParOf" srcId="{DA2B9C83-42B2-4054-AB14-E3DBBD3F7B33}" destId="{35E891F8-9644-493E-9AF5-43FDDE934B2D}" srcOrd="3" destOrd="0" presId="urn:microsoft.com/office/officeart/2005/8/layout/vList6"/>
    <dgm:cxn modelId="{6CB2EB01-B06D-4928-8DA3-5CFDE8033122}" type="presParOf" srcId="{DA2B9C83-42B2-4054-AB14-E3DBBD3F7B33}" destId="{540B1B6E-E811-4448-8C0D-187048AB9A38}" srcOrd="4" destOrd="0" presId="urn:microsoft.com/office/officeart/2005/8/layout/vList6"/>
    <dgm:cxn modelId="{82222670-9955-4962-9F9A-4EE13BFF462D}" type="presParOf" srcId="{540B1B6E-E811-4448-8C0D-187048AB9A38}" destId="{A8DB239E-D8C2-4D7B-A6F2-4EF3AE7347B1}" srcOrd="0" destOrd="0" presId="urn:microsoft.com/office/officeart/2005/8/layout/vList6"/>
    <dgm:cxn modelId="{73BD07AA-FE74-4AE7-B1BC-FD2DB29483A8}" type="presParOf" srcId="{540B1B6E-E811-4448-8C0D-187048AB9A38}" destId="{16AE5FB5-3084-436C-8B62-C05F0842FF2D}" srcOrd="1" destOrd="0" presId="urn:microsoft.com/office/officeart/2005/8/layout/vList6"/>
    <dgm:cxn modelId="{DBC17DB7-36A9-4E09-A5EF-9F4C8B8AC0B2}" type="presParOf" srcId="{DA2B9C83-42B2-4054-AB14-E3DBBD3F7B33}" destId="{D15F1090-EDEB-4959-B762-69BA32CCDE4F}" srcOrd="5" destOrd="0" presId="urn:microsoft.com/office/officeart/2005/8/layout/vList6"/>
    <dgm:cxn modelId="{2F5DF658-49FF-48E2-8841-127748AD5EF8}" type="presParOf" srcId="{DA2B9C83-42B2-4054-AB14-E3DBBD3F7B33}" destId="{C2B8D4AA-1562-4E3C-B24B-3FB0E4AF9C94}" srcOrd="6" destOrd="0" presId="urn:microsoft.com/office/officeart/2005/8/layout/vList6"/>
    <dgm:cxn modelId="{50E94EFB-083E-4833-9114-7A416A4CACF2}" type="presParOf" srcId="{C2B8D4AA-1562-4E3C-B24B-3FB0E4AF9C94}" destId="{A90D4B81-2203-4A89-B81D-302896296B5F}" srcOrd="0" destOrd="0" presId="urn:microsoft.com/office/officeart/2005/8/layout/vList6"/>
    <dgm:cxn modelId="{2FA56107-17B8-47DD-A555-68AB7CEF2A9F}" type="presParOf" srcId="{C2B8D4AA-1562-4E3C-B24B-3FB0E4AF9C94}" destId="{1CFE1E5C-B442-42A2-B6A7-1AA4336C444E}" srcOrd="1" destOrd="0" presId="urn:microsoft.com/office/officeart/2005/8/layout/vList6"/>
    <dgm:cxn modelId="{171A9E13-EEE3-44AD-B879-DC0BD5886741}" type="presParOf" srcId="{DA2B9C83-42B2-4054-AB14-E3DBBD3F7B33}" destId="{32376394-7D02-4F9C-9FAB-94BCDF726E50}" srcOrd="7" destOrd="0" presId="urn:microsoft.com/office/officeart/2005/8/layout/vList6"/>
    <dgm:cxn modelId="{36B713B9-2E41-4C9A-B20D-5E117B32E924}" type="presParOf" srcId="{DA2B9C83-42B2-4054-AB14-E3DBBD3F7B33}" destId="{8A3EB571-0198-487E-9CDC-94FB9EE2DA84}" srcOrd="8" destOrd="0" presId="urn:microsoft.com/office/officeart/2005/8/layout/vList6"/>
    <dgm:cxn modelId="{6E7D7243-0B15-435D-B573-4900B69BD3F3}" type="presParOf" srcId="{8A3EB571-0198-487E-9CDC-94FB9EE2DA84}" destId="{4D6DA23F-1CF3-4467-88C5-D2A194CCF2F6}" srcOrd="0" destOrd="0" presId="urn:microsoft.com/office/officeart/2005/8/layout/vList6"/>
    <dgm:cxn modelId="{B1020FEC-A9F7-42F1-AAAE-777CDB1E710C}" type="presParOf" srcId="{8A3EB571-0198-487E-9CDC-94FB9EE2DA84}" destId="{DF3B651E-A19C-4590-89AA-3B9C95C1B747}" srcOrd="1" destOrd="0" presId="urn:microsoft.com/office/officeart/2005/8/layout/vList6"/>
    <dgm:cxn modelId="{2A2E093A-AE49-4EA6-A3E9-78A64518CFD6}" type="presParOf" srcId="{DA2B9C83-42B2-4054-AB14-E3DBBD3F7B33}" destId="{432FCFB4-FD26-4D16-9630-DF6B17BA0263}" srcOrd="9" destOrd="0" presId="urn:microsoft.com/office/officeart/2005/8/layout/vList6"/>
    <dgm:cxn modelId="{8E3EA3B9-9336-4248-A140-E78F8A6A87F1}" type="presParOf" srcId="{DA2B9C83-42B2-4054-AB14-E3DBBD3F7B33}" destId="{F5663DA7-D155-40B6-81E5-CF752E83C831}" srcOrd="10" destOrd="0" presId="urn:microsoft.com/office/officeart/2005/8/layout/vList6"/>
    <dgm:cxn modelId="{912D9FA0-1881-42C8-88EC-3EB7C9D07A6E}" type="presParOf" srcId="{F5663DA7-D155-40B6-81E5-CF752E83C831}" destId="{BC61613E-1DF1-45F9-B562-B411CD72FDAA}" srcOrd="0" destOrd="0" presId="urn:microsoft.com/office/officeart/2005/8/layout/vList6"/>
    <dgm:cxn modelId="{80945ED7-A942-4F45-9A11-0B04B3AF88A8}" type="presParOf" srcId="{F5663DA7-D155-40B6-81E5-CF752E83C831}" destId="{4D8643C2-14A7-44D1-82B6-DF8B888FAD6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77410"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89C3A369-5566-40E1-AD5D-ED2101277D32}" srcId="{A76F6BFB-E34A-472A-9E16-D1E8C0A9DCD5}" destId="{26B752DD-0E00-4147-B158-25F281F2A07D}" srcOrd="2" destOrd="0" parTransId="{3A0FEBFF-F55B-4B05-AA3E-9985091EC690}" sibTransId="{5546D643-8FA6-41E2-A024-2DD9AEF2375E}"/>
    <dgm:cxn modelId="{4941F151-E46D-468C-B89C-7AC41374455E}" srcId="{A76F6BFB-E34A-472A-9E16-D1E8C0A9DCD5}" destId="{8EFB4E13-5520-405C-BA16-A5637BB40AD9}" srcOrd="3" destOrd="0" parTransId="{070AF54D-050B-4F95-B2BE-A069BAAC7082}" sibTransId="{2408CFC8-C0BA-42C4-8A10-90D334954DEB}"/>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712BE-927E-4686-A6FC-5B302394988C}">
      <dsp:nvSpPr>
        <dsp:cNvPr id="0" name=""/>
        <dsp:cNvSpPr/>
      </dsp:nvSpPr>
      <dsp:spPr>
        <a:xfrm>
          <a:off x="1711212" y="606"/>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102001"/>
        <a:ext cx="9192124" cy="608367"/>
      </dsp:txXfrm>
    </dsp:sp>
    <dsp:sp modelId="{C666B548-539D-48CC-9978-19DFCB85A75A}">
      <dsp:nvSpPr>
        <dsp:cNvPr id="0" name=""/>
        <dsp:cNvSpPr/>
      </dsp:nvSpPr>
      <dsp:spPr>
        <a:xfrm>
          <a:off x="193993" y="62640"/>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t>One-Turn FAQ</a:t>
          </a:r>
          <a:endParaRPr lang="en-US" sz="1300" b="0" kern="1200" dirty="0"/>
        </a:p>
      </dsp:txBody>
      <dsp:txXfrm>
        <a:off x="227534" y="96181"/>
        <a:ext cx="1450137" cy="620007"/>
      </dsp:txXfrm>
    </dsp:sp>
    <dsp:sp modelId="{2D160B43-7538-4F0A-BA8C-C1070175717C}">
      <dsp:nvSpPr>
        <dsp:cNvPr id="0" name=""/>
        <dsp:cNvSpPr/>
      </dsp:nvSpPr>
      <dsp:spPr>
        <a:xfrm>
          <a:off x="1711212" y="880472"/>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981867"/>
        <a:ext cx="9192124" cy="608367"/>
      </dsp:txXfrm>
    </dsp:sp>
    <dsp:sp modelId="{524E2A0A-A2A8-468E-AB1A-EE9E3CF4C53A}">
      <dsp:nvSpPr>
        <dsp:cNvPr id="0" name=""/>
        <dsp:cNvSpPr/>
      </dsp:nvSpPr>
      <dsp:spPr>
        <a:xfrm>
          <a:off x="193993" y="942506"/>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Intelligent Notification</a:t>
          </a:r>
        </a:p>
      </dsp:txBody>
      <dsp:txXfrm>
        <a:off x="227534" y="976047"/>
        <a:ext cx="1450137" cy="620007"/>
      </dsp:txXfrm>
    </dsp:sp>
    <dsp:sp modelId="{16AE5FB5-3084-436C-8B62-C05F0842FF2D}">
      <dsp:nvSpPr>
        <dsp:cNvPr id="0" name=""/>
        <dsp:cNvSpPr/>
      </dsp:nvSpPr>
      <dsp:spPr>
        <a:xfrm>
          <a:off x="1711212" y="1760338"/>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1861733"/>
        <a:ext cx="9192124" cy="608367"/>
      </dsp:txXfrm>
    </dsp:sp>
    <dsp:sp modelId="{A8DB239E-D8C2-4D7B-A6F2-4EF3AE7347B1}">
      <dsp:nvSpPr>
        <dsp:cNvPr id="0" name=""/>
        <dsp:cNvSpPr/>
      </dsp:nvSpPr>
      <dsp:spPr>
        <a:xfrm>
          <a:off x="193993" y="1822372"/>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One-Turn Intelligent Response</a:t>
          </a:r>
        </a:p>
      </dsp:txBody>
      <dsp:txXfrm>
        <a:off x="227534" y="1855913"/>
        <a:ext cx="1450137" cy="620007"/>
      </dsp:txXfrm>
    </dsp:sp>
    <dsp:sp modelId="{1CFE1E5C-B442-42A2-B6A7-1AA4336C444E}">
      <dsp:nvSpPr>
        <dsp:cNvPr id="0" name=""/>
        <dsp:cNvSpPr/>
      </dsp:nvSpPr>
      <dsp:spPr>
        <a:xfrm>
          <a:off x="1711212" y="2640204"/>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2741599"/>
        <a:ext cx="9192124" cy="608367"/>
      </dsp:txXfrm>
    </dsp:sp>
    <dsp:sp modelId="{A90D4B81-2203-4A89-B81D-302896296B5F}">
      <dsp:nvSpPr>
        <dsp:cNvPr id="0" name=""/>
        <dsp:cNvSpPr/>
      </dsp:nvSpPr>
      <dsp:spPr>
        <a:xfrm>
          <a:off x="193993" y="2702238"/>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Contextual Guided Assistance</a:t>
          </a:r>
        </a:p>
      </dsp:txBody>
      <dsp:txXfrm>
        <a:off x="227534" y="2735779"/>
        <a:ext cx="1450137" cy="620007"/>
      </dsp:txXfrm>
    </dsp:sp>
    <dsp:sp modelId="{DF3B651E-A19C-4590-89AA-3B9C95C1B747}">
      <dsp:nvSpPr>
        <dsp:cNvPr id="0" name=""/>
        <dsp:cNvSpPr/>
      </dsp:nvSpPr>
      <dsp:spPr>
        <a:xfrm>
          <a:off x="1711212" y="3520070"/>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3621465"/>
        <a:ext cx="9192124" cy="608367"/>
      </dsp:txXfrm>
    </dsp:sp>
    <dsp:sp modelId="{4D6DA23F-1CF3-4467-88C5-D2A194CCF2F6}">
      <dsp:nvSpPr>
        <dsp:cNvPr id="0" name=""/>
        <dsp:cNvSpPr/>
      </dsp:nvSpPr>
      <dsp:spPr>
        <a:xfrm>
          <a:off x="193993" y="3582104"/>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Multi-Turn Process Guidance</a:t>
          </a:r>
        </a:p>
      </dsp:txBody>
      <dsp:txXfrm>
        <a:off x="227534" y="3615645"/>
        <a:ext cx="1450137" cy="620007"/>
      </dsp:txXfrm>
    </dsp:sp>
    <dsp:sp modelId="{4D8643C2-14A7-44D1-82B6-DF8B888FAD68}">
      <dsp:nvSpPr>
        <dsp:cNvPr id="0" name=""/>
        <dsp:cNvSpPr/>
      </dsp:nvSpPr>
      <dsp:spPr>
        <a:xfrm>
          <a:off x="1707312" y="4399936"/>
          <a:ext cx="9505591"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07312" y="4501331"/>
        <a:ext cx="9201407" cy="608367"/>
      </dsp:txXfrm>
    </dsp:sp>
    <dsp:sp modelId="{BC61613E-1DF1-45F9-B562-B411CD72FDAA}">
      <dsp:nvSpPr>
        <dsp:cNvPr id="0" name=""/>
        <dsp:cNvSpPr/>
      </dsp:nvSpPr>
      <dsp:spPr>
        <a:xfrm>
          <a:off x="188610" y="4461970"/>
          <a:ext cx="1518702"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Multi-Turn Conversational Task Completion</a:t>
          </a:r>
        </a:p>
      </dsp:txBody>
      <dsp:txXfrm>
        <a:off x="222151" y="4495511"/>
        <a:ext cx="1451620" cy="6200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952733" y="630685"/>
          <a:ext cx="4132745"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609805"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609805" y="128628"/>
        <a:ext cx="1489760" cy="223464"/>
      </dsp:txXfrm>
    </dsp:sp>
    <dsp:sp modelId="{841CC812-A88A-49E5-AF2C-4D0AF708E6C6}">
      <dsp:nvSpPr>
        <dsp:cNvPr id="0" name=""/>
        <dsp:cNvSpPr/>
      </dsp:nvSpPr>
      <dsp:spPr>
        <a:xfrm>
          <a:off x="6253731"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6/25/2018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dirty="0"/>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microsoft.com/en-us/azure/cognitive-services/LUIS/luis-glossary#endpoint"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docs.microsoft.com/en-us/azure/cognitive-services/LUIS/label-suggested-utterances"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docs.microsoft.com/en-us/azure/cognitive-services/LUIS/label-suggested-utterances" TargetMode="External"/><Relationship Id="rId3" Type="http://schemas.openxmlformats.org/officeDocument/2006/relationships/hyperlink" Target="https://azure.microsoft.com/pricing/details/cognitive-services/language-understanding-intelligent-services/" TargetMode="External"/><Relationship Id="rId7" Type="http://schemas.openxmlformats.org/officeDocument/2006/relationships/hyperlink" Target="https://westus.dev.cognitive.microsoft.com/docs/services/5890b47c39e2bb17b84a55ff/operations/5890b47c39e2bb052c5b9c09"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westus.dev.cognitive.microsoft.com/docs/services/5890b47c39e2bb17b84a55ff/operations/5890b47c39e2bb052c5b9c08" TargetMode="External"/><Relationship Id="rId5" Type="http://schemas.openxmlformats.org/officeDocument/2006/relationships/hyperlink" Target="https://docs.microsoft.com/en-us/azure/cognitive-services/LUIS/luis-reference-regions" TargetMode="External"/><Relationship Id="rId4" Type="http://schemas.openxmlformats.org/officeDocument/2006/relationships/hyperlink" Target="https://docs.microsoft.com/en-us/azure/cognitive-services/LUIS/luis-tutorial-bot-csharp-appinsights"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dirty="0"/>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kern="1200" dirty="0">
                <a:solidFill>
                  <a:schemeClr val="tx1"/>
                </a:solidFill>
                <a:effectLst/>
                <a:latin typeface="+mn-lt"/>
                <a:ea typeface="+mn-ea"/>
                <a:cs typeface="+mn-cs"/>
              </a:rPr>
              <a:t>* Entities are optional but highly recommended.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act.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represent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Location.Origin, Location.Destination and Prebuilt datetimeV2 which would contain the value “New York”, “London” and “March 5” respectively.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are shared across intents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 an intent.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Types of entities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LUIS offers many types of entities as shown in the next slide</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097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161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How would entities help with the above example?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represent the data or parameter aspects of the utterance that will feed the intent.</a:t>
            </a:r>
          </a:p>
          <a:p>
            <a:r>
              <a:rPr lang="en-US" sz="1200" b="0" kern="1200" dirty="0">
                <a:solidFill>
                  <a:schemeClr val="tx1"/>
                </a:solidFill>
                <a:effectLst/>
                <a:latin typeface="+mn-lt"/>
                <a:ea typeface="+mn-ea"/>
                <a:cs typeface="+mn-cs"/>
              </a:rPr>
              <a:t>Entities are optional.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Direct the students to define useful entities that surround booking information and booking status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What other entities could be used in the area? Booking fees, Booking prices etc.</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3782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practices for managing utterances,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Utterance Design Guidance</a:t>
            </a:r>
          </a:p>
          <a:p>
            <a:r>
              <a:rPr lang="en-US" sz="1200" b="0" kern="1200" dirty="0">
                <a:solidFill>
                  <a:schemeClr val="tx1"/>
                </a:solidFill>
                <a:effectLst/>
                <a:latin typeface="+mn-lt"/>
                <a:ea typeface="+mn-ea"/>
                <a:cs typeface="+mn-cs"/>
              </a:rPr>
              <a:t>2. Improving Utterance Accuracy</a:t>
            </a:r>
          </a:p>
          <a:p>
            <a:r>
              <a:rPr lang="en-US" sz="1200" b="0" kern="1200" dirty="0">
                <a:solidFill>
                  <a:schemeClr val="tx1"/>
                </a:solidFill>
                <a:effectLst/>
                <a:latin typeface="+mn-lt"/>
                <a:ea typeface="+mn-ea"/>
                <a:cs typeface="+mn-cs"/>
              </a:rPr>
              <a:t>3. 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6/25/2018 12:30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new Emulator</a:t>
            </a:r>
            <a:r>
              <a:rPr lang="en-US" sz="1200" kern="1200" dirty="0">
                <a:solidFill>
                  <a:schemeClr val="tx1"/>
                </a:solidFill>
                <a:effectLst/>
                <a:latin typeface="+mn-lt"/>
                <a:ea typeface="+mn-ea"/>
                <a:cs typeface="+mn-cs"/>
              </a:rPr>
              <a:t> for designing sample conversations.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53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76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Review utterances</a:t>
            </a:r>
          </a:p>
          <a:p>
            <a:r>
              <a:rPr lang="en-US" sz="1200" b="0" i="0" u="none" strike="noStrike" kern="1200" dirty="0">
                <a:solidFill>
                  <a:schemeClr val="tx1"/>
                </a:solidFill>
                <a:effectLst/>
                <a:latin typeface="+mn-lt"/>
                <a:ea typeface="+mn-ea"/>
                <a:cs typeface="+mn-cs"/>
              </a:rPr>
              <a:t>After your model is trained, published, and receiving </a:t>
            </a:r>
            <a:r>
              <a:rPr lang="en-US" sz="1200" b="0" i="0" u="sng" strike="noStrike" kern="1200" dirty="0">
                <a:solidFill>
                  <a:schemeClr val="tx1"/>
                </a:solidFill>
                <a:effectLst/>
                <a:latin typeface="+mn-lt"/>
                <a:ea typeface="+mn-ea"/>
                <a:cs typeface="+mn-cs"/>
                <a:hlinkClick r:id="rId3"/>
              </a:rPr>
              <a:t>endpoint</a:t>
            </a:r>
            <a:r>
              <a:rPr lang="en-US" sz="1200" b="0" i="0" u="none" strike="noStrike" kern="1200" dirty="0">
                <a:solidFill>
                  <a:schemeClr val="tx1"/>
                </a:solidFill>
                <a:effectLst/>
                <a:latin typeface="+mn-lt"/>
                <a:ea typeface="+mn-ea"/>
                <a:cs typeface="+mn-cs"/>
              </a:rPr>
              <a:t> queries, </a:t>
            </a:r>
            <a:r>
              <a:rPr lang="en-US" sz="1200" b="0" i="0" u="sng" strike="noStrike" kern="1200" dirty="0">
                <a:solidFill>
                  <a:schemeClr val="tx1"/>
                </a:solidFill>
                <a:effectLst/>
                <a:latin typeface="+mn-lt"/>
                <a:ea typeface="+mn-ea"/>
                <a:cs typeface="+mn-cs"/>
                <a:hlinkClick r:id="rId4"/>
              </a:rPr>
              <a:t>review the utterances</a:t>
            </a:r>
            <a:r>
              <a:rPr lang="en-US" sz="1200" b="0" i="0" u="none" strike="noStrike" kern="1200" dirty="0">
                <a:solidFill>
                  <a:schemeClr val="tx1"/>
                </a:solidFill>
                <a:effectLst/>
                <a:latin typeface="+mn-lt"/>
                <a:ea typeface="+mn-ea"/>
                <a:cs typeface="+mn-cs"/>
              </a:rPr>
              <a:t> suggested by LUIS. LUIS selects endpoint utterances that have low scores for either the intent or entity.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024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Define a set of utterances for each of the intents in the example?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Utterances are input from the user that your app needs to interpret.</a:t>
            </a:r>
          </a:p>
          <a:p>
            <a:r>
              <a:rPr lang="en-US" sz="1200" b="0" kern="1200" dirty="0">
                <a:solidFill>
                  <a:schemeClr val="tx1"/>
                </a:solidFill>
                <a:effectLst/>
                <a:latin typeface="+mn-lt"/>
                <a:ea typeface="+mn-ea"/>
                <a:cs typeface="+mn-cs"/>
              </a:rPr>
              <a:t>Utterances aren’t always well formed</a:t>
            </a:r>
          </a:p>
          <a:p>
            <a:r>
              <a:rPr lang="en-US" sz="1200" b="0" kern="1200" dirty="0">
                <a:solidFill>
                  <a:schemeClr val="tx1"/>
                </a:solidFill>
                <a:effectLst/>
                <a:latin typeface="+mn-lt"/>
                <a:ea typeface="+mn-ea"/>
                <a:cs typeface="+mn-cs"/>
              </a:rPr>
              <a:t>Use the language that represents the users</a:t>
            </a:r>
          </a:p>
          <a:p>
            <a:r>
              <a:rPr lang="en-US" sz="1200" b="0" kern="1200" dirty="0">
                <a:solidFill>
                  <a:schemeClr val="tx1"/>
                </a:solidFill>
                <a:effectLst/>
                <a:latin typeface="+mn-lt"/>
                <a:ea typeface="+mn-ea"/>
                <a:cs typeface="+mn-cs"/>
              </a:rPr>
              <a:t>Choose varied terminology as well as phrasing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Answers will vary, but should consider the issue described above</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0660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200" kern="1200" dirty="0">
                <a:solidFill>
                  <a:schemeClr val="tx1"/>
                </a:solidFill>
                <a:effectLst/>
                <a:latin typeface="+mn-lt"/>
                <a:ea typeface="+mn-ea"/>
                <a:cs typeface="+mn-cs"/>
              </a:rPr>
              <a:t>Details of this LUIS customer story can be found at:</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https://customers.microsoft.com/en-us/story/nedbank</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3927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a summary of the following: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Best Practices.</a:t>
            </a:r>
          </a:p>
          <a:p>
            <a:r>
              <a:rPr lang="en-US" sz="1200" b="0" kern="1200" dirty="0">
                <a:solidFill>
                  <a:schemeClr val="tx1"/>
                </a:solidFill>
                <a:effectLst/>
                <a:latin typeface="+mn-lt"/>
                <a:ea typeface="+mn-ea"/>
                <a:cs typeface="+mn-cs"/>
              </a:rPr>
              <a:t>2. Enterprise Considerations.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6/25/2018 12:30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747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This session focuses on the design aspects of LUIS with an emphasis on schema design that has been established by conducting engagements with partners and customers. At the end of this session you will be able to:</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Design Domains and Intents</a:t>
            </a:r>
          </a:p>
          <a:p>
            <a:r>
              <a:rPr lang="en-US" sz="1200" b="0" kern="1200" dirty="0">
                <a:solidFill>
                  <a:schemeClr val="tx1"/>
                </a:solidFill>
                <a:effectLst/>
                <a:latin typeface="+mn-lt"/>
                <a:ea typeface="+mn-ea"/>
                <a:cs typeface="+mn-cs"/>
              </a:rPr>
              <a:t>2. Designing Entities</a:t>
            </a:r>
          </a:p>
          <a:p>
            <a:r>
              <a:rPr lang="en-US" sz="1200" b="0" kern="1200" dirty="0">
                <a:solidFill>
                  <a:schemeClr val="tx1"/>
                </a:solidFill>
                <a:effectLst/>
                <a:latin typeface="+mn-lt"/>
                <a:ea typeface="+mn-ea"/>
                <a:cs typeface="+mn-cs"/>
              </a:rPr>
              <a:t>3. Managing Utterances</a:t>
            </a:r>
          </a:p>
          <a:p>
            <a:r>
              <a:rPr lang="en-US" sz="1200" b="0" kern="1200" dirty="0">
                <a:solidFill>
                  <a:schemeClr val="tx1"/>
                </a:solidFill>
                <a:effectLst/>
                <a:latin typeface="+mn-lt"/>
                <a:ea typeface="+mn-ea"/>
                <a:cs typeface="+mn-cs"/>
              </a:rPr>
              <a:t>4. 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dirty="0"/>
          </a:p>
        </p:txBody>
      </p:sp>
    </p:spTree>
    <p:extLst>
      <p:ext uri="{BB962C8B-B14F-4D97-AF65-F5344CB8AC3E}">
        <p14:creationId xmlns:p14="http://schemas.microsoft.com/office/powerpoint/2010/main" val="40253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7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LUIS app requests exceeding quotas.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If your LUIS app request rate exceeds the allowed </a:t>
            </a:r>
            <a:r>
              <a:rPr lang="en-US" sz="1200" b="0" i="0" u="sng" kern="1200" dirty="0">
                <a:solidFill>
                  <a:schemeClr val="tx1"/>
                </a:solidFill>
                <a:effectLst/>
                <a:latin typeface="+mn-lt"/>
                <a:ea typeface="+mn-ea"/>
                <a:cs typeface="+mn-cs"/>
                <a:hlinkClick r:id="rId3"/>
              </a:rPr>
              <a:t>quota rate</a:t>
            </a:r>
            <a:r>
              <a:rPr lang="en-US" sz="1200" b="0" i="0" u="none" strike="noStrike" kern="1200" dirty="0">
                <a:solidFill>
                  <a:schemeClr val="tx1"/>
                </a:solidFill>
                <a:effectLst/>
                <a:latin typeface="+mn-lt"/>
                <a:ea typeface="+mn-ea"/>
                <a:cs typeface="+mn-cs"/>
              </a:rPr>
              <a:t>, spread the load to more LUIS apps with the same app definition. Export the original LUIS app, then import the app back into separate apps. Each app has its own app ID. When you publish, instead of using the same key across all apps, create a separate key for each app. Balance the load across all apps so that no single app is overwhelmed. Add </a:t>
            </a:r>
            <a:r>
              <a:rPr lang="en-US" sz="1200" b="0" i="0" u="sng" kern="1200" dirty="0">
                <a:solidFill>
                  <a:schemeClr val="tx1"/>
                </a:solidFill>
                <a:effectLst/>
                <a:latin typeface="+mn-lt"/>
                <a:ea typeface="+mn-ea"/>
                <a:cs typeface="+mn-cs"/>
                <a:hlinkClick r:id="rId4"/>
              </a:rPr>
              <a:t>Application Insights</a:t>
            </a:r>
            <a:r>
              <a:rPr lang="en-US" sz="1200" b="0" i="0" u="none" strike="noStrike" kern="1200" dirty="0">
                <a:solidFill>
                  <a:schemeClr val="tx1"/>
                </a:solidFill>
                <a:effectLst/>
                <a:latin typeface="+mn-lt"/>
                <a:ea typeface="+mn-ea"/>
                <a:cs typeface="+mn-cs"/>
              </a:rPr>
              <a:t> to monitor usage.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order to get the same top intent between all the apps, make sure the intent prediction between the first and second intent is wide enough that LUIS is not confused, giving different results between apps for minor variations in utterances.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Designate a single app as the master. Any utterances that are suggested for review should be added to the master app then moved back to all the other apps. This is either a full export of the app, or loading the labeled utterances from the master to the children. Loading can be done from either the </a:t>
            </a:r>
            <a:r>
              <a:rPr lang="en-US" sz="1200" b="0" i="0" u="sng" strike="noStrike" kern="1200" dirty="0">
                <a:solidFill>
                  <a:schemeClr val="tx1"/>
                </a:solidFill>
                <a:effectLst/>
                <a:latin typeface="+mn-lt"/>
                <a:ea typeface="+mn-ea"/>
                <a:cs typeface="+mn-cs"/>
                <a:hlinkClick r:id="rId5"/>
              </a:rPr>
              <a:t>LUIS</a:t>
            </a:r>
            <a:r>
              <a:rPr lang="en-US" sz="1200" b="0" i="0" u="none" strike="noStrike" kern="1200" dirty="0">
                <a:solidFill>
                  <a:schemeClr val="tx1"/>
                </a:solidFill>
                <a:effectLst/>
                <a:latin typeface="+mn-lt"/>
                <a:ea typeface="+mn-ea"/>
                <a:cs typeface="+mn-cs"/>
              </a:rPr>
              <a:t> website or the authoring API for a </a:t>
            </a:r>
            <a:r>
              <a:rPr lang="en-US" sz="1200" b="0" i="0" u="sng" strike="noStrike" kern="1200" dirty="0">
                <a:solidFill>
                  <a:schemeClr val="tx1"/>
                </a:solidFill>
                <a:effectLst/>
                <a:latin typeface="+mn-lt"/>
                <a:ea typeface="+mn-ea"/>
                <a:cs typeface="+mn-cs"/>
                <a:hlinkClick r:id="rId6"/>
              </a:rPr>
              <a:t>single utterance</a:t>
            </a:r>
            <a:r>
              <a:rPr lang="en-US" sz="1200" b="0" i="0" u="none" strike="noStrike" kern="1200" dirty="0">
                <a:solidFill>
                  <a:schemeClr val="tx1"/>
                </a:solidFill>
                <a:effectLst/>
                <a:latin typeface="+mn-lt"/>
                <a:ea typeface="+mn-ea"/>
                <a:cs typeface="+mn-cs"/>
              </a:rPr>
              <a:t> or for a </a:t>
            </a:r>
            <a:r>
              <a:rPr lang="en-US" sz="1200" b="0" i="0" u="sng" strike="noStrike" kern="1200" dirty="0">
                <a:solidFill>
                  <a:schemeClr val="tx1"/>
                </a:solidFill>
                <a:effectLst/>
                <a:latin typeface="+mn-lt"/>
                <a:ea typeface="+mn-ea"/>
                <a:cs typeface="+mn-cs"/>
                <a:hlinkClick r:id="rId7"/>
              </a:rPr>
              <a:t>batch</a:t>
            </a:r>
            <a:r>
              <a:rPr lang="en-US" sz="1200" b="0" i="0" u="none" strike="noStrike" kern="1200" dirty="0">
                <a:solidFill>
                  <a:schemeClr val="tx1"/>
                </a:solidFill>
                <a:effectLst/>
                <a:latin typeface="+mn-lt"/>
                <a:ea typeface="+mn-ea"/>
                <a:cs typeface="+mn-cs"/>
              </a:rPr>
              <a:t>.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Wrong intents are returned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if your app is meant to predict a wide variety of user utterances, consider implementing the dispatcher model. The parent app indicates top-level categories of questions. Create a child app for each subcategory. The child app breaks up the subcategory into relevant intents. Breaking up a monolithic app allows LUIS to focus detection between intents successfully instead of getting confused between intents across the top level and intents between the top level and sublevels.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9696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2479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6/25/2018 12:30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26294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design LUIS Domains and Intents,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LUIS Domain Options</a:t>
            </a:r>
          </a:p>
          <a:p>
            <a:r>
              <a:rPr lang="en-US" sz="1200" b="0" kern="1200" dirty="0">
                <a:solidFill>
                  <a:schemeClr val="tx1"/>
                </a:solidFill>
                <a:effectLst/>
                <a:latin typeface="+mn-lt"/>
                <a:ea typeface="+mn-ea"/>
                <a:cs typeface="+mn-cs"/>
              </a:rPr>
              <a:t>2. Determining Intents</a:t>
            </a:r>
          </a:p>
          <a:p>
            <a:r>
              <a:rPr lang="en-US" sz="1200" b="0" kern="1200" dirty="0">
                <a:solidFill>
                  <a:schemeClr val="tx1"/>
                </a:solidFill>
                <a:effectLst/>
                <a:latin typeface="+mn-lt"/>
                <a:ea typeface="+mn-ea"/>
                <a:cs typeface="+mn-cs"/>
              </a:rPr>
              <a:t>3. Bot Logic Flow – Intents</a:t>
            </a:r>
          </a:p>
          <a:p>
            <a:r>
              <a:rPr lang="en-US" sz="1200" b="0" kern="1200" dirty="0">
                <a:solidFill>
                  <a:schemeClr val="tx1"/>
                </a:solidFill>
                <a:effectLst/>
                <a:latin typeface="+mn-lt"/>
                <a:ea typeface="+mn-ea"/>
                <a:cs typeface="+mn-cs"/>
              </a:rPr>
              <a:t>4. LUIS Intent Evolution/Roadmap</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6/25/2018 12:30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Language Understanding (LUIS) provides prebuilt domains, which are prebuilt sets of intents and entities that work together for domains or common categories of client applications. The prebuilt domains have been pre-trained and are ready for you to add to your LUIS app. You can find a full listing of the prebuilt domains in the Prebuilt domains reference. The intents and entities in a prebuilt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MakeReservation intent in the Places domain, then select the Cancel intent from the Places domain instead of the Cancel intent in the Events or Utilities domains.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Tip </a:t>
            </a:r>
          </a:p>
          <a:p>
            <a:r>
              <a:rPr lang="en-US" sz="1200" b="0" kern="1200" dirty="0">
                <a:solidFill>
                  <a:schemeClr val="tx1"/>
                </a:solidFill>
                <a:effectLst/>
                <a:latin typeface="+mn-lt"/>
                <a:ea typeface="+mn-ea"/>
                <a:cs typeface="+mn-cs"/>
              </a:rPr>
              <a:t>Check out the Utilities domain for prebuilt intents that you can customize for use in any domain. For example, you can add Utilities.Repeat to your app and train it to recognize whatever actions user might want to repeat in your application.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Think about the intents that are important to your application’s task. Let's take the example of a conference app, with functions to take bookings and check the agenda at the user's conference. You can define the "BookConference" and "GetAgenda" intents for these actions. In a more complex app with more functions, you will have more intents, and you should define them carefully so as to not be too specific. For example, “GetBookingBalance" and “GetBookStatus" may need to be separate intents, but “GetBookingBalance" and “GetBookStatus" may be too similar.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None Intent.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None intent is fallback for app. The None intent is a catch-all or fall back intent. It is used to teach LUIS utterances that are not important in the app domain (subject area). </a:t>
            </a:r>
          </a:p>
          <a:p>
            <a:r>
              <a:rPr lang="en-US" sz="1200" b="0"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kern="1200" dirty="0">
                <a:solidFill>
                  <a:schemeClr val="tx1"/>
                </a:solidFill>
                <a:effectLst/>
                <a:latin typeface="+mn-lt"/>
                <a:ea typeface="+mn-ea"/>
                <a:cs typeface="+mn-cs"/>
              </a:rPr>
              <a:t>No utterances in None intent skews predictions. If you do not add any utterances for the None intent, LUIS forces an utterance that is outside the domain into one of the domain intents. This will skew the prediction scores by teaching LUIS the wrong intent for the utterance. </a:t>
            </a:r>
          </a:p>
          <a:p>
            <a:br>
              <a:rPr lang="en-US" sz="1200" b="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NOTE </a:t>
            </a:r>
          </a:p>
          <a:p>
            <a:r>
              <a:rPr lang="en-US" sz="1200" b="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959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slide shows an example of how you can map the use case intents to a conversation flow in more detail. The starting point for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621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With a more detailed discovery of the business intents, you can augment the high level bot roadmap with greater detail to include the LUIS intents.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040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What would be the pro’s and cons of using two LUIS intents versus one in the example on the slide?</a:t>
            </a:r>
          </a:p>
          <a:p>
            <a:endParaRPr lang="en-GB" dirty="0"/>
          </a:p>
          <a:p>
            <a:r>
              <a:rPr lang="en-US" sz="1200" b="0" kern="1200" dirty="0">
                <a:solidFill>
                  <a:schemeClr val="tx1"/>
                </a:solidFill>
                <a:effectLst/>
                <a:latin typeface="+mn-lt"/>
                <a:ea typeface="+mn-ea"/>
                <a:cs typeface="+mn-cs"/>
              </a:rPr>
              <a:t>What would be the pros and cons of using two LUIS intents versus one in the example on the slide?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 intent represents the actions that the user wants to perform.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 the question that needs to be answered in the context of the discussion example is whether or not “Get Booking Balance” and “Get Booking Status” are two separate actions or could they be merged as a single action “Get Booking Information”, and secondly what is the pro and con of each approach.</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Encourage the students to discuss both options and come to a conclusion.</a:t>
            </a:r>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9415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6/25/2018 12:30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dirty="0">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25/06/2018</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dirty="0"/>
          </a:p>
        </p:txBody>
      </p:sp>
    </p:spTree>
    <p:extLst>
      <p:ext uri="{BB962C8B-B14F-4D97-AF65-F5344CB8AC3E}">
        <p14:creationId xmlns:p14="http://schemas.microsoft.com/office/powerpoint/2010/main" val="16892586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6/25/2018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dirty="0"/>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0 G:32 B:80</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16 G:124 B:16</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dirty="0">
                    <a:gradFill>
                      <a:gsLst>
                        <a:gs pos="10042">
                          <a:schemeClr val="tx1"/>
                        </a:gs>
                        <a:gs pos="39000">
                          <a:schemeClr val="tx1"/>
                        </a:gs>
                      </a:gsLst>
                      <a:lin ang="5400000" scaled="0"/>
                    </a:gradFill>
                    <a:ea typeface="Segoe UI" pitchFamily="34" charset="0"/>
                    <a:cs typeface="Segoe UI" pitchFamily="34" charset="0"/>
                  </a:rPr>
                  <a:t>R:</a:t>
                </a:r>
                <a:r>
                  <a:rPr lang="en-US" sz="49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49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G:75 B:28</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6.xml"/></Relationships>
</file>

<file path=ppt/slides/_rel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notesSlide" Target="../notesSlides/notesSlide18.xml"/><Relationship Id="rId1" Type="http://schemas.openxmlformats.org/officeDocument/2006/relationships/slideLayout" Target="../slideLayouts/slideLayout55.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20.xml"/><Relationship Id="rId1" Type="http://schemas.openxmlformats.org/officeDocument/2006/relationships/slideLayout" Target="../slideLayouts/slideLayout5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Azure/LearnAI-Bootcamp"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hyperlink" Target="https://aischool.microsoft.com/learning-paths" TargetMode="External"/><Relationship Id="rId4" Type="http://schemas.openxmlformats.org/officeDocument/2006/relationships/hyperlink" Target="http://learnanalytics.microsoft.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LUIS Schema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r>
              <a:rPr lang="en-US" sz="3600" dirty="0">
                <a:solidFill>
                  <a:srgbClr val="000000"/>
                </a:solidFill>
                <a:latin typeface="segoe-ui_normal"/>
              </a:rPr>
              <a:t>Entities are </a:t>
            </a:r>
            <a:r>
              <a:rPr lang="en-US" sz="3600" i="1" dirty="0">
                <a:solidFill>
                  <a:srgbClr val="000000"/>
                </a:solidFill>
                <a:latin typeface="segoe-ui_normal"/>
              </a:rPr>
              <a:t>optional</a:t>
            </a:r>
            <a:r>
              <a:rPr lang="en-US" sz="3600" dirty="0">
                <a:solidFill>
                  <a:srgbClr val="000000"/>
                </a:solidFill>
                <a:latin typeface="segoe-ui_normal"/>
              </a:rPr>
              <a:t> but highly recommended</a:t>
            </a:r>
          </a:p>
          <a:p>
            <a:endParaRPr lang="en-US" sz="3600" dirty="0">
              <a:solidFill>
                <a:srgbClr val="000000"/>
              </a:solidFill>
              <a:latin typeface="segoe-ui_normal"/>
            </a:endParaRPr>
          </a:p>
          <a:p>
            <a:r>
              <a:rPr lang="en-GB" sz="3600" dirty="0"/>
              <a:t>Entities represent parameters or data for an intent</a:t>
            </a:r>
            <a:endParaRPr lang="en-US" sz="3600" dirty="0">
              <a:solidFill>
                <a:srgbClr val="000000"/>
              </a:solidFill>
              <a:latin typeface="segoe-ui_normal"/>
            </a:endParaRPr>
          </a:p>
          <a:p>
            <a:endParaRPr lang="en-US" sz="3600" dirty="0">
              <a:solidFill>
                <a:srgbClr val="000000"/>
              </a:solidFill>
              <a:latin typeface="segoe-ui_normal"/>
            </a:endParaRPr>
          </a:p>
          <a:p>
            <a:r>
              <a:rPr lang="en-US" sz="3600" dirty="0"/>
              <a:t>Entities are shared across intents</a:t>
            </a:r>
          </a:p>
          <a:p>
            <a:endParaRPr lang="en-US" sz="3600" dirty="0"/>
          </a:p>
          <a:p>
            <a:r>
              <a:rPr lang="en-US" sz="3600" dirty="0"/>
              <a:t>There are different types of entities</a:t>
            </a:r>
          </a:p>
          <a:p>
            <a:endParaRPr lang="en-US" sz="3600" dirty="0"/>
          </a:p>
          <a:p>
            <a:endParaRPr lang="en-GB" sz="3600" dirty="0"/>
          </a:p>
        </p:txBody>
      </p:sp>
    </p:spTree>
    <p:extLst>
      <p:ext uri="{BB962C8B-B14F-4D97-AF65-F5344CB8AC3E}">
        <p14:creationId xmlns:p14="http://schemas.microsoft.com/office/powerpoint/2010/main" val="3867734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ext uri="{D42A27DB-BD31-4B8C-83A1-F6EECF244321}">
                <p14:modId xmlns:p14="http://schemas.microsoft.com/office/powerpoint/2010/main" val="3517147495"/>
              </p:ext>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9108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Entities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93A044-F1C3-4258-B321-3328E047D960}"/>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14" name="Rectangle: Rounded Corners 13">
            <a:extLst>
              <a:ext uri="{FF2B5EF4-FFF2-40B4-BE49-F238E27FC236}">
                <a16:creationId xmlns:a16="http://schemas.microsoft.com/office/drawing/2014/main" id="{98CE42ED-1E27-4E05-B1F8-8BEBC6B26B40}"/>
              </a:ext>
            </a:extLst>
          </p:cNvPr>
          <p:cNvSpPr/>
          <p:nvPr/>
        </p:nvSpPr>
        <p:spPr>
          <a:xfrm>
            <a:off x="2827541"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Conference Management </a:t>
            </a:r>
          </a:p>
        </p:txBody>
      </p:sp>
      <p:sp>
        <p:nvSpPr>
          <p:cNvPr id="15" name="Rectangle 14">
            <a:extLst>
              <a:ext uri="{FF2B5EF4-FFF2-40B4-BE49-F238E27FC236}">
                <a16:creationId xmlns:a16="http://schemas.microsoft.com/office/drawing/2014/main" id="{8A35E5B9-CFE9-4939-8A66-3CC6297EF056}"/>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18" name="Rectangle: Rounded Corners 17">
            <a:extLst>
              <a:ext uri="{FF2B5EF4-FFF2-40B4-BE49-F238E27FC236}">
                <a16:creationId xmlns:a16="http://schemas.microsoft.com/office/drawing/2014/main" id="{87A7DD98-4C98-4027-A053-E782A3EC975C}"/>
              </a:ext>
            </a:extLst>
          </p:cNvPr>
          <p:cNvSpPr/>
          <p:nvPr/>
        </p:nvSpPr>
        <p:spPr>
          <a:xfrm>
            <a:off x="5410476" y="2780511"/>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21" name="Rectangle: Rounded Corners 20">
            <a:extLst>
              <a:ext uri="{FF2B5EF4-FFF2-40B4-BE49-F238E27FC236}">
                <a16:creationId xmlns:a16="http://schemas.microsoft.com/office/drawing/2014/main" id="{F289537F-C81E-4652-B71A-AB8335AA2F6B}"/>
              </a:ext>
            </a:extLst>
          </p:cNvPr>
          <p:cNvSpPr/>
          <p:nvPr/>
        </p:nvSpPr>
        <p:spPr>
          <a:xfrm>
            <a:off x="5795139" y="3727639"/>
            <a:ext cx="1460022" cy="1194306"/>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22" name="Rectangle 21">
            <a:extLst>
              <a:ext uri="{FF2B5EF4-FFF2-40B4-BE49-F238E27FC236}">
                <a16:creationId xmlns:a16="http://schemas.microsoft.com/office/drawing/2014/main" id="{E289A4EE-A77E-486B-8429-EB457C0CD2C5}"/>
              </a:ext>
            </a:extLst>
          </p:cNvPr>
          <p:cNvSpPr/>
          <p:nvPr/>
        </p:nvSpPr>
        <p:spPr>
          <a:xfrm>
            <a:off x="3647001" y="5442449"/>
            <a:ext cx="6151828"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How would entities help with the intent show in the example above?</a:t>
            </a:r>
          </a:p>
        </p:txBody>
      </p:sp>
    </p:spTree>
    <p:extLst>
      <p:ext uri="{BB962C8B-B14F-4D97-AF65-F5344CB8AC3E}">
        <p14:creationId xmlns:p14="http://schemas.microsoft.com/office/powerpoint/2010/main" val="2691483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Managing Utterances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lvl="0">
              <a:lnSpc>
                <a:spcPct val="150000"/>
              </a:lnSpc>
            </a:pPr>
            <a:r>
              <a:rPr lang="en-US" sz="3200" dirty="0"/>
              <a:t>Begin with 10-15 </a:t>
            </a:r>
            <a:r>
              <a:rPr lang="en-US" sz="3200" u="sng" dirty="0">
                <a:hlinkClick r:id="rId3"/>
              </a:rPr>
              <a:t>utterances</a:t>
            </a:r>
            <a:r>
              <a:rPr lang="en-US" sz="3200" dirty="0"/>
              <a:t> per intent</a:t>
            </a:r>
          </a:p>
          <a:p>
            <a:pPr>
              <a:lnSpc>
                <a:spcPct val="150000"/>
              </a:lnSpc>
            </a:pPr>
            <a:r>
              <a:rPr lang="en-US" sz="3200" dirty="0"/>
              <a:t>Collect phrases that you think users will say</a:t>
            </a:r>
          </a:p>
          <a:p>
            <a:pPr>
              <a:lnSpc>
                <a:spcPct val="150000"/>
              </a:lnSpc>
            </a:pPr>
            <a:r>
              <a:rPr lang="en-US" sz="3200" dirty="0"/>
              <a:t>Use the representative language of the user</a:t>
            </a:r>
          </a:p>
          <a:p>
            <a:pPr lvl="0">
              <a:lnSpc>
                <a:spcPct val="150000"/>
              </a:lnSpc>
            </a:pPr>
            <a:r>
              <a:rPr lang="en-US" sz="3200" dirty="0"/>
              <a:t>Include utterances that mean the same but are constructed differently. </a:t>
            </a:r>
            <a:endParaRPr lang="en-US" sz="3200" dirty="0">
              <a:solidFill>
                <a:srgbClr val="000000"/>
              </a:solidFill>
              <a:latin typeface="segoe-ui_normal"/>
            </a:endParaRPr>
          </a:p>
          <a:p>
            <a:pPr lvl="0">
              <a:lnSpc>
                <a:spcPct val="150000"/>
              </a:lnSpc>
            </a:pPr>
            <a:r>
              <a:rPr lang="en-US" sz="3200" dirty="0"/>
              <a:t>Be mindful that utterances aren't always well formed</a:t>
            </a:r>
            <a:endParaRPr lang="en-US" sz="3200" dirty="0">
              <a:solidFill>
                <a:srgbClr val="000000"/>
              </a:solidFill>
              <a:latin typeface="segoe-ui_normal"/>
            </a:endParaRPr>
          </a:p>
          <a:p>
            <a:pPr lvl="0">
              <a:lnSpc>
                <a:spcPct val="150000"/>
              </a:lnSpc>
            </a:pPr>
            <a:r>
              <a:rPr lang="en-US" sz="3200" dirty="0"/>
              <a:t>Choose varied terminology as well as phrasing</a:t>
            </a:r>
            <a:endParaRPr lang="en-US" sz="3200" dirty="0">
              <a:solidFill>
                <a:srgbClr val="000000"/>
              </a:solidFill>
              <a:latin typeface="segoe-ui_normal"/>
            </a:endParaRPr>
          </a:p>
          <a:p>
            <a:pPr lvl="0">
              <a:lnSpc>
                <a:spcPct val="150000"/>
              </a:lnSpc>
            </a:pPr>
            <a:r>
              <a:rPr lang="en-US" sz="3200" b="1" dirty="0"/>
              <a:t>None</a:t>
            </a:r>
            <a:r>
              <a:rPr lang="en-US" sz="3200" dirty="0"/>
              <a:t> intent should have between 10-20 % of the total utterances.</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720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lvl="0">
              <a:lnSpc>
                <a:spcPct val="150000"/>
              </a:lnSpc>
            </a:pPr>
            <a:r>
              <a:rPr lang="en-US" sz="2400" dirty="0">
                <a:solidFill>
                  <a:prstClr val="black"/>
                </a:solidFill>
              </a:rPr>
              <a:t>Intent Utterance list:</a:t>
            </a:r>
          </a:p>
          <a:p>
            <a:pPr lvl="0">
              <a:lnSpc>
                <a:spcPct val="150000"/>
              </a:lnSpc>
            </a:pPr>
            <a:r>
              <a:rPr lang="en-US" sz="2400" dirty="0">
                <a:solidFill>
                  <a:prstClr val="black"/>
                </a:solidFill>
              </a:rPr>
              <a:t>	Provides a list of example utterances for an intent.</a:t>
            </a:r>
          </a:p>
          <a:p>
            <a:pPr lvl="0">
              <a:lnSpc>
                <a:spcPct val="150000"/>
              </a:lnSpc>
              <a:defRPr/>
            </a:pPr>
            <a:r>
              <a:rPr lang="en-US" sz="2400" dirty="0">
                <a:solidFill>
                  <a:prstClr val="black"/>
                </a:solidFill>
              </a:rPr>
              <a:t>Phrase List:</a:t>
            </a:r>
          </a:p>
          <a:p>
            <a:pPr lvl="0">
              <a:lnSpc>
                <a:spcPct val="150000"/>
              </a:lnSpc>
              <a:defRPr/>
            </a:pPr>
            <a:r>
              <a:rPr lang="en-US" sz="2400" dirty="0">
                <a:solidFill>
                  <a:prstClr val="black"/>
                </a:solidFill>
              </a:rPr>
              <a:t>	Enables synonyms to improve the accuracy of intent scores from an utterance</a:t>
            </a:r>
          </a:p>
          <a:p>
            <a:pPr lvl="0">
              <a:lnSpc>
                <a:spcPct val="150000"/>
              </a:lnSpc>
            </a:pPr>
            <a:r>
              <a:rPr lang="en-US" sz="2400" dirty="0">
                <a:solidFill>
                  <a:prstClr val="black"/>
                </a:solidFill>
                <a:latin typeface="Calibri" panose="020F0502020204030204"/>
              </a:rPr>
              <a:t>Pattern Features:</a:t>
            </a:r>
          </a:p>
          <a:p>
            <a:pPr lvl="2">
              <a:lnSpc>
                <a:spcPct val="150000"/>
              </a:lnSpc>
            </a:pPr>
            <a:r>
              <a:rPr lang="en-US" sz="2400" dirty="0">
                <a:solidFill>
                  <a:prstClr val="black"/>
                </a:solidFill>
              </a:rPr>
              <a:t>Improve accuracy for utterances that reveal a pattern in word order and word choice.</a:t>
            </a:r>
          </a:p>
          <a:p>
            <a:pPr lvl="0">
              <a:lnSpc>
                <a:spcPct val="150000"/>
              </a:lnSpc>
            </a:pPr>
            <a:r>
              <a:rPr lang="en-US" sz="2400" dirty="0">
                <a:solidFill>
                  <a:prstClr val="black"/>
                </a:solidFill>
              </a:rPr>
              <a:t>Regex:</a:t>
            </a:r>
          </a:p>
          <a:p>
            <a:pPr lvl="0">
              <a:lnSpc>
                <a:spcPct val="150000"/>
              </a:lnSpc>
            </a:pPr>
            <a:r>
              <a:rPr lang="en-US" sz="2400" dirty="0">
                <a:solidFill>
                  <a:prstClr val="black"/>
                </a:solidFill>
              </a:rPr>
              <a:t>	Non machine learned technique using regular expressions to match infotmation</a:t>
            </a:r>
          </a:p>
        </p:txBody>
      </p:sp>
    </p:spTree>
    <p:extLst>
      <p:ext uri="{BB962C8B-B14F-4D97-AF65-F5344CB8AC3E}">
        <p14:creationId xmlns:p14="http://schemas.microsoft.com/office/powerpoint/2010/main" val="2440584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Review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62693" y="932064"/>
            <a:ext cx="10884262" cy="9140964"/>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 the first instance: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Use LUIS Active Learning to improve utterances.</a:t>
            </a:r>
          </a:p>
          <a:p>
            <a:pPr lvl="0">
              <a:lnSpc>
                <a:spcPct val="150000"/>
              </a:lnSpc>
            </a:pPr>
            <a:r>
              <a:rPr lang="en-US" sz="3200" dirty="0">
                <a:solidFill>
                  <a:prstClr val="black"/>
                </a:solidFill>
                <a:latin typeface="Calibri" panose="020F0502020204030204"/>
              </a:rPr>
              <a:t>	Review endpoint utterances.</a:t>
            </a:r>
          </a:p>
          <a:p>
            <a:pPr lvl="0">
              <a:lnSpc>
                <a:spcPct val="150000"/>
              </a:lnSpc>
            </a:pPr>
            <a:r>
              <a:rPr lang="en-US" sz="3200" dirty="0">
                <a:solidFill>
                  <a:prstClr val="black"/>
                </a:solidFill>
                <a:latin typeface="Calibri" panose="020F0502020204030204"/>
              </a:rPr>
              <a:t>	Label identified utterances, train, and publish back to LUIS.</a:t>
            </a:r>
          </a:p>
          <a:p>
            <a:pPr lvl="0">
              <a:lnSpc>
                <a:spcPct val="150000"/>
              </a:lnSpc>
            </a:pPr>
            <a:r>
              <a:rPr lang="en-US" sz="3200" dirty="0">
                <a:solidFill>
                  <a:prstClr val="black"/>
                </a:solidFill>
                <a:latin typeface="Calibri" panose="020F0502020204030204"/>
              </a:rPr>
              <a:t>For remaining utterances:</a:t>
            </a:r>
          </a:p>
          <a:p>
            <a:pPr lvl="0">
              <a:lnSpc>
                <a:spcPct val="150000"/>
              </a:lnSpc>
            </a:pPr>
            <a:r>
              <a:rPr lang="en-US" sz="3200" dirty="0">
                <a:solidFill>
                  <a:prstClr val="black"/>
                </a:solidFill>
                <a:latin typeface="Calibri" panose="020F0502020204030204"/>
              </a:rPr>
              <a:t>	Download the endpoint logs</a:t>
            </a:r>
          </a:p>
          <a:p>
            <a:pPr lvl="0">
              <a:lnSpc>
                <a:spcPct val="150000"/>
              </a:lnSpc>
            </a:pPr>
            <a:r>
              <a:rPr lang="en-US" sz="3200" dirty="0">
                <a:solidFill>
                  <a:prstClr val="black"/>
                </a:solidFill>
                <a:latin typeface="Calibri" panose="020F0502020204030204"/>
              </a:rPr>
              <a:t>	Parse to JSON and review the utterances</a:t>
            </a:r>
          </a:p>
          <a:p>
            <a:pPr lvl="0">
              <a:lnSpc>
                <a:spcPct val="150000"/>
              </a:lnSpc>
            </a:pPr>
            <a:r>
              <a:rPr lang="en-US" sz="3200" dirty="0">
                <a:solidFill>
                  <a:prstClr val="black"/>
                </a:solidFill>
                <a:latin typeface="Calibri" panose="020F0502020204030204"/>
              </a:rPr>
              <a:t>	Consider adding new utterences for those identified</a:t>
            </a:r>
          </a:p>
          <a:p>
            <a:pPr lvl="0">
              <a:lnSpc>
                <a:spcPct val="150000"/>
              </a:lnSpc>
            </a:pPr>
            <a:endParaRPr lang="en-US" sz="32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5942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5990227"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Defining Utterances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lvl="0" defTabSz="1219170">
              <a:defRPr/>
            </a:pPr>
            <a:r>
              <a:rPr lang="en-US" sz="1200" dirty="0">
                <a:solidFill>
                  <a:prstClr val="black"/>
                </a:solidFill>
                <a:latin typeface="Segoe UI Light" panose="020B0502040204020203" pitchFamily="34" charset="0"/>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Conference Management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Segoe UI Light"/>
              </a:rPr>
              <a:t>Utterances</a:t>
            </a:r>
            <a:endParaRPr kumimoji="0" lang="en-US" sz="16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39" name="Rectangle 38">
            <a:extLst>
              <a:ext uri="{FF2B5EF4-FFF2-40B4-BE49-F238E27FC236}">
                <a16:creationId xmlns:a16="http://schemas.microsoft.com/office/drawing/2014/main" id="{327F37A9-D4B7-4D75-A9CF-C499BEE79225}"/>
              </a:ext>
            </a:extLst>
          </p:cNvPr>
          <p:cNvSpPr/>
          <p:nvPr/>
        </p:nvSpPr>
        <p:spPr>
          <a:xfrm>
            <a:off x="3647001" y="4748205"/>
            <a:ext cx="6151828" cy="1426031"/>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Separate into four groups, and define a set of utterances for each of the intents. </a:t>
            </a:r>
            <a:r>
              <a:rPr lang="en-US" sz="2800" b="1" spc="-133" dirty="0">
                <a:solidFill>
                  <a:srgbClr val="273160"/>
                </a:solidFill>
                <a:latin typeface="Segoe UI" panose="020B0502040204020203" pitchFamily="34" charset="0"/>
                <a:cs typeface="Segoe UI" panose="020B0502040204020203" pitchFamily="34" charset="0"/>
              </a:rPr>
              <a:t>Your instructor will bring you back to discuss your answers?</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8946069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Customer Story: Nedbank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hlinkClick r:id="rId3"/>
            <a:extLst>
              <a:ext uri="{FF2B5EF4-FFF2-40B4-BE49-F238E27FC236}">
                <a16:creationId xmlns:a16="http://schemas.microsoft.com/office/drawing/2014/main" id="{FDF2A961-BBE9-4187-9889-5C3E93D4E82D}"/>
              </a:ext>
            </a:extLst>
          </p:cNvPr>
          <p:cNvPicPr>
            <a:picLocks noChangeAspect="1"/>
          </p:cNvPicPr>
          <p:nvPr/>
        </p:nvPicPr>
        <p:blipFill>
          <a:blip r:embed="rId4"/>
          <a:stretch>
            <a:fillRect/>
          </a:stretch>
        </p:blipFill>
        <p:spPr>
          <a:xfrm>
            <a:off x="-90311" y="1122363"/>
            <a:ext cx="12372622" cy="3509818"/>
          </a:xfrm>
          <a:prstGeom prst="rect">
            <a:avLst/>
          </a:prstGeom>
        </p:spPr>
      </p:pic>
      <p:sp>
        <p:nvSpPr>
          <p:cNvPr id="5" name="Rectangle 4">
            <a:hlinkClick r:id="rId3"/>
            <a:extLst>
              <a:ext uri="{FF2B5EF4-FFF2-40B4-BE49-F238E27FC236}">
                <a16:creationId xmlns:a16="http://schemas.microsoft.com/office/drawing/2014/main" id="{6C8DC55F-657D-47B0-8935-1542F6C8466B}"/>
              </a:ext>
            </a:extLst>
          </p:cNvPr>
          <p:cNvSpPr/>
          <p:nvPr/>
        </p:nvSpPr>
        <p:spPr>
          <a:xfrm>
            <a:off x="2223910" y="5135472"/>
            <a:ext cx="7563555" cy="1200329"/>
          </a:xfrm>
          <a:prstGeom prst="rect">
            <a:avLst/>
          </a:prstGeom>
        </p:spPr>
        <p:txBody>
          <a:bodyPr wrap="square">
            <a:spAutoFit/>
          </a:bodyPr>
          <a:lstStyle/>
          <a:p>
            <a:r>
              <a:rPr lang="en-US" dirty="0">
                <a:latin typeface="SegoeUI"/>
              </a:rPr>
              <a:t>Nedbank, one of the major banks in South Africa, is using a virtual call center solution, based on the Microsoft Bot Framework and the Microsoft Azure Language Understanding Intelligent Service, that can understand the context of clients’ questions. </a:t>
            </a:r>
            <a:endParaRPr lang="en-GB" dirty="0"/>
          </a:p>
        </p:txBody>
      </p:sp>
    </p:spTree>
    <p:extLst>
      <p:ext uri="{BB962C8B-B14F-4D97-AF65-F5344CB8AC3E}">
        <p14:creationId xmlns:p14="http://schemas.microsoft.com/office/powerpoint/2010/main" val="159964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26679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Design Domains and Intents.</a:t>
            </a:r>
            <a:br>
              <a:rPr lang="en-US" sz="2800" dirty="0"/>
            </a:br>
            <a:endParaRPr lang="en-US" sz="2800" dirty="0"/>
          </a:p>
          <a:p>
            <a:r>
              <a:rPr lang="en-US" sz="2800" dirty="0"/>
              <a:t>Designing Entities</a:t>
            </a:r>
            <a:br>
              <a:rPr lang="en-US" sz="2800" dirty="0"/>
            </a:br>
            <a:endParaRPr lang="en-US" sz="2800" dirty="0"/>
          </a:p>
          <a:p>
            <a:r>
              <a:rPr lang="en-US" sz="2800" dirty="0"/>
              <a:t>Managing Utterances</a:t>
            </a:r>
          </a:p>
          <a:p>
            <a:endParaRPr lang="en-US" sz="2800" dirty="0"/>
          </a:p>
          <a:p>
            <a:r>
              <a:rPr lang="en-US" sz="2800" dirty="0"/>
              <a:t>Best Practices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a:lnSpc>
                <a:spcPct val="150000"/>
              </a:lnSpc>
            </a:pPr>
            <a:r>
              <a:rPr lang="en-US" sz="2400" b="1" dirty="0"/>
              <a:t>Intents</a:t>
            </a:r>
          </a:p>
          <a:p>
            <a:pPr>
              <a:lnSpc>
                <a:spcPct val="150000"/>
              </a:lnSpc>
            </a:pPr>
            <a:r>
              <a:rPr lang="en-US" sz="2400" dirty="0"/>
              <a:t>	Create an intent when this intent would trigger an action. </a:t>
            </a:r>
          </a:p>
          <a:p>
            <a:pPr>
              <a:lnSpc>
                <a:spcPct val="150000"/>
              </a:lnSpc>
            </a:pPr>
            <a:r>
              <a:rPr lang="en-GB" sz="2400" dirty="0"/>
              <a:t>	Intents should be specific.</a:t>
            </a:r>
          </a:p>
          <a:p>
            <a:pPr>
              <a:lnSpc>
                <a:spcPct val="150000"/>
              </a:lnSpc>
            </a:pPr>
            <a:r>
              <a:rPr lang="en-US" sz="2400" dirty="0"/>
              <a:t>	If intents are semantically close, consider merging them.</a:t>
            </a:r>
          </a:p>
          <a:p>
            <a:pPr>
              <a:lnSpc>
                <a:spcPct val="150000"/>
              </a:lnSpc>
            </a:pPr>
            <a:r>
              <a:rPr lang="en-US" sz="2400" b="1" dirty="0"/>
              <a:t>Entities</a:t>
            </a:r>
          </a:p>
          <a:p>
            <a:pPr>
              <a:lnSpc>
                <a:spcPct val="150000"/>
              </a:lnSpc>
            </a:pPr>
            <a:r>
              <a:rPr lang="en-US" sz="2400" dirty="0"/>
              <a:t>	Create when bot needs some parameters or data from the utterance.</a:t>
            </a:r>
          </a:p>
          <a:p>
            <a:pPr>
              <a:lnSpc>
                <a:spcPct val="150000"/>
              </a:lnSpc>
            </a:pPr>
            <a:r>
              <a:rPr lang="en-US" sz="2400" b="1" dirty="0"/>
              <a:t>Utterances</a:t>
            </a:r>
          </a:p>
          <a:p>
            <a:pPr>
              <a:lnSpc>
                <a:spcPct val="150000"/>
              </a:lnSpc>
            </a:pPr>
            <a:r>
              <a:rPr lang="en-US" sz="2400" dirty="0"/>
              <a:t>	Begin with 10-15 </a:t>
            </a:r>
            <a:r>
              <a:rPr lang="en-US" sz="2400" u="sng" dirty="0">
                <a:hlinkClick r:id="rId3"/>
              </a:rPr>
              <a:t>utterances</a:t>
            </a:r>
            <a:r>
              <a:rPr lang="en-US" sz="2400" dirty="0"/>
              <a:t> per intent.</a:t>
            </a:r>
          </a:p>
          <a:p>
            <a:pPr lvl="0">
              <a:lnSpc>
                <a:spcPct val="150000"/>
              </a:lnSpc>
            </a:pPr>
            <a:r>
              <a:rPr lang="en-US" sz="2400" dirty="0"/>
              <a:t>	Each utterance should be contextually different.</a:t>
            </a:r>
          </a:p>
          <a:p>
            <a:pPr lvl="0">
              <a:lnSpc>
                <a:spcPct val="150000"/>
              </a:lnSpc>
            </a:pPr>
            <a:r>
              <a:rPr lang="en-US" sz="2400" dirty="0"/>
              <a:t>	The </a:t>
            </a:r>
            <a:r>
              <a:rPr lang="en-US" sz="2400" b="1" dirty="0"/>
              <a:t>None</a:t>
            </a:r>
            <a:r>
              <a:rPr lang="en-US" sz="2400" dirty="0"/>
              <a:t> intent should have between 10-20% of the total utterances</a:t>
            </a:r>
          </a:p>
        </p:txBody>
      </p:sp>
    </p:spTree>
    <p:extLst>
      <p:ext uri="{BB962C8B-B14F-4D97-AF65-F5344CB8AC3E}">
        <p14:creationId xmlns:p14="http://schemas.microsoft.com/office/powerpoint/2010/main" val="3969114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Considerations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9975231" cy="720197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3200" b="1" dirty="0">
                <a:solidFill>
                  <a:prstClr val="black"/>
                </a:solidFill>
                <a:latin typeface="Calibri" panose="020F0502020204030204"/>
              </a:rPr>
              <a:t>LUIS requests exceeding quotas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Spread the load to multiple LUIS applications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Export the original app, and import back onto a separate app</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Load balance request across the apps and monitor</a:t>
            </a:r>
            <a:endParaRPr lang="en-US" sz="28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Wrong in</a:t>
            </a:r>
            <a:r>
              <a:rPr lang="en-US" sz="3200" b="1" dirty="0">
                <a:solidFill>
                  <a:prstClr val="black"/>
                </a:solidFill>
                <a:latin typeface="Calibri" panose="020F0502020204030204"/>
              </a:rPr>
              <a:t>tents are returned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Consider implementing a dispatcher model approach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Parent app provides categories. Child app subcategories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7726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 Domains and Intents.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Designing Entities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Managing Utterances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Best Practices</a:t>
            </a:r>
          </a:p>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784338" marR="0" lvl="2"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196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66755074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4770280"/>
          </a:xfrm>
        </p:spPr>
        <p:txBody>
          <a:bodyPr/>
          <a:lstStyle/>
          <a:p>
            <a:r>
              <a:rPr lang="en-US" dirty="0"/>
              <a:t>The full Learn AI Bootcamp: </a:t>
            </a:r>
            <a:r>
              <a:rPr lang="en-US" dirty="0">
                <a:hlinkClick r:id="rId3"/>
              </a:rPr>
              <a:t>https://github.com/Azure/LearnAI-Bootcamp</a:t>
            </a:r>
            <a:r>
              <a:rPr lang="en-US" dirty="0"/>
              <a:t> </a:t>
            </a:r>
            <a:br>
              <a:rPr lang="en-US" dirty="0"/>
            </a:br>
            <a:endParaRPr lang="en-US" dirty="0"/>
          </a:p>
          <a:p>
            <a:r>
              <a:rPr lang="en-US" dirty="0">
                <a:gradFill>
                  <a:gsLst>
                    <a:gs pos="7965">
                      <a:schemeClr val="tx1"/>
                    </a:gs>
                    <a:gs pos="63000">
                      <a:schemeClr val="tx1"/>
                    </a:gs>
                  </a:gsLst>
                  <a:lin ang="5400000" scaled="0"/>
                </a:gradFill>
              </a:rPr>
              <a:t>Our team: </a:t>
            </a:r>
            <a:br>
              <a:rPr lang="en-US" dirty="0">
                <a:gradFill>
                  <a:gsLst>
                    <a:gs pos="7965">
                      <a:schemeClr val="tx1"/>
                    </a:gs>
                    <a:gs pos="63000">
                      <a:schemeClr val="tx1"/>
                    </a:gs>
                  </a:gsLst>
                  <a:lin ang="5400000" scaled="0"/>
                </a:gradFill>
              </a:rPr>
            </a:br>
            <a:r>
              <a:rPr lang="en-US" dirty="0">
                <a:gradFill>
                  <a:gsLst>
                    <a:gs pos="7965">
                      <a:schemeClr val="tx1"/>
                    </a:gs>
                    <a:gs pos="63000">
                      <a:schemeClr val="tx1"/>
                    </a:gs>
                  </a:gsLst>
                  <a:lin ang="5400000" scaled="0"/>
                </a:gradFill>
                <a:hlinkClick r:id="rId4"/>
              </a:rPr>
              <a:t>http://learnanalytics.microsoft.com/</a:t>
            </a:r>
            <a:br>
              <a:rPr lang="en-US" dirty="0">
                <a:gradFill>
                  <a:gsLst>
                    <a:gs pos="7965">
                      <a:schemeClr val="tx1"/>
                    </a:gs>
                    <a:gs pos="63000">
                      <a:schemeClr val="tx1"/>
                    </a:gs>
                  </a:gsLst>
                  <a:lin ang="5400000" scaled="0"/>
                </a:gradFill>
              </a:rPr>
            </a:br>
            <a:r>
              <a:rPr lang="en-US" dirty="0">
                <a:gradFill>
                  <a:gsLst>
                    <a:gs pos="7965">
                      <a:schemeClr val="tx1"/>
                    </a:gs>
                    <a:gs pos="63000">
                      <a:schemeClr val="tx1"/>
                    </a:gs>
                  </a:gsLst>
                  <a:lin ang="5400000" scaled="0"/>
                </a:gradFill>
              </a:rPr>
              <a:t> </a:t>
            </a:r>
          </a:p>
          <a:p>
            <a:r>
              <a:rPr lang="en-US" dirty="0">
                <a:gradFill>
                  <a:gsLst>
                    <a:gs pos="7965">
                      <a:schemeClr val="tx1"/>
                    </a:gs>
                    <a:gs pos="63000">
                      <a:schemeClr val="tx1"/>
                    </a:gs>
                  </a:gsLst>
                  <a:lin ang="5400000" scaled="0"/>
                </a:gradFill>
              </a:rPr>
              <a:t>AI Learning Paths: </a:t>
            </a:r>
            <a:r>
              <a:rPr lang="en-US" dirty="0">
                <a:gradFill>
                  <a:gsLst>
                    <a:gs pos="7965">
                      <a:schemeClr val="tx1"/>
                    </a:gs>
                    <a:gs pos="63000">
                      <a:schemeClr val="tx1"/>
                    </a:gs>
                  </a:gsLst>
                  <a:lin ang="5400000" scaled="0"/>
                </a:gradFill>
                <a:hlinkClick r:id="rId5"/>
              </a:rPr>
              <a:t>https://aischool.microsoft.com/learning-paths</a:t>
            </a: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146740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ext uri="{D42A27DB-BD31-4B8C-83A1-F6EECF244321}">
                <p14:modId xmlns:p14="http://schemas.microsoft.com/office/powerpoint/2010/main" val="3218838444"/>
              </p:ext>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r>
              <a:rPr lang="en-GB" sz="3600" dirty="0">
                <a:solidFill>
                  <a:schemeClr val="bg1"/>
                </a:solidFill>
              </a:rPr>
              <a:t>Hybrid</a:t>
            </a:r>
          </a:p>
        </p:txBody>
      </p:sp>
    </p:spTree>
    <p:extLst>
      <p:ext uri="{BB962C8B-B14F-4D97-AF65-F5344CB8AC3E}">
        <p14:creationId xmlns:p14="http://schemas.microsoft.com/office/powerpoint/2010/main" val="7219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dirty="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55796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557968"/>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573891"/>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Conference Management </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2857187" y="3429323"/>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Make Booking</a:t>
            </a:r>
            <a:endParaRPr lang="en-US" b="1" dirty="0">
              <a:solidFill>
                <a:prstClr val="black"/>
              </a:solidFill>
              <a:latin typeface="Segoe UI Light"/>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627185" y="3436778"/>
            <a:ext cx="1367584" cy="90894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57186" y="396786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2857186" y="447513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2857185" y="5047089"/>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7846755" y="3429023"/>
            <a:ext cx="1367583" cy="90243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a:t>
            </a:r>
          </a:p>
          <a:p>
            <a:pPr algn="ctr" defTabSz="1219170"/>
            <a:r>
              <a:rPr lang="en-US" dirty="0">
                <a:solidFill>
                  <a:prstClr val="black"/>
                </a:solidFill>
                <a:latin typeface="Segoe UI Light"/>
              </a:rPr>
              <a:t>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10247180" y="4547741"/>
            <a:ext cx="135239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10245193" y="3412446"/>
            <a:ext cx="1367584"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General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2827541" y="5666173"/>
            <a:ext cx="9160126" cy="467596"/>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346447"/>
            <a:ext cx="2229349" cy="338554"/>
          </a:xfrm>
          <a:prstGeom prst="rect">
            <a:avLst/>
          </a:prstGeom>
        </p:spPr>
        <p:txBody>
          <a:bodyPr wrap="square">
            <a:spAutoFit/>
          </a:bodyPr>
          <a:lstStyle/>
          <a:p>
            <a:pPr algn="ctr" defTabSz="1219170"/>
            <a:r>
              <a:rPr lang="en-US" sz="1600" dirty="0">
                <a:solidFill>
                  <a:prstClr val="black"/>
                </a:solidFill>
                <a:latin typeface="Segoe UI Light"/>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7846755" y="4547741"/>
            <a:ext cx="136758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a:t>
            </a:r>
          </a:p>
          <a:p>
            <a:pPr algn="ctr" defTabSz="1219170"/>
            <a:r>
              <a:rPr lang="en-US" dirty="0">
                <a:solidFill>
                  <a:prstClr val="black"/>
                </a:solidFill>
                <a:latin typeface="Segoe UI Light"/>
              </a:rPr>
              <a:t>Levels</a:t>
            </a:r>
          </a:p>
        </p:txBody>
      </p:sp>
    </p:spTree>
    <p:extLst>
      <p:ext uri="{BB962C8B-B14F-4D97-AF65-F5344CB8AC3E}">
        <p14:creationId xmlns:p14="http://schemas.microsoft.com/office/powerpoint/2010/main" val="3110198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dirty="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 </a:t>
            </a:r>
            <a:r>
              <a:rPr lang="en-US" sz="1067" b="1" dirty="0">
                <a:solidFill>
                  <a:prstClr val="black"/>
                </a:solidFill>
                <a:latin typeface="Segoe UI Light"/>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16449" y="2120167"/>
            <a:ext cx="1117422" cy="584775"/>
          </a:xfrm>
          <a:prstGeom prst="rect">
            <a:avLst/>
          </a:prstGeom>
        </p:spPr>
        <p:txBody>
          <a:bodyPr wrap="none">
            <a:spAutoFit/>
          </a:bodyPr>
          <a:lstStyle/>
          <a:p>
            <a:pPr algn="ctr" defTabSz="1219170"/>
            <a:r>
              <a:rPr lang="en-US" sz="1600" dirty="0">
                <a:solidFill>
                  <a:prstClr val="black"/>
                </a:solidFill>
                <a:latin typeface="Segoe UI Light"/>
              </a:rPr>
              <a:t>Top Intents</a:t>
            </a:r>
          </a:p>
          <a:p>
            <a:pPr algn="ctr" defTabSz="1219170"/>
            <a:r>
              <a:rPr lang="en-US" sz="1600" dirty="0">
                <a:solidFill>
                  <a:prstClr val="black"/>
                </a:solidFill>
                <a:latin typeface="Segoe UI Light"/>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p:cNvCxnSpPr>
          <p:nvPr/>
        </p:nvCxnSpPr>
        <p:spPr>
          <a:xfrm flipV="1">
            <a:off x="1233871" y="2304300"/>
            <a:ext cx="294769" cy="1082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67432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57598"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347057"/>
            <a:ext cx="2684980" cy="584775"/>
          </a:xfrm>
          <a:prstGeom prst="rect">
            <a:avLst/>
          </a:prstGeom>
        </p:spPr>
        <p:txBody>
          <a:bodyPr wrap="square">
            <a:spAutoFit/>
          </a:bodyPr>
          <a:lstStyle/>
          <a:p>
            <a:pPr algn="ctr" defTabSz="1219170"/>
            <a:r>
              <a:rPr lang="en-US" sz="1600" dirty="0">
                <a:solidFill>
                  <a:prstClr val="black"/>
                </a:solidFill>
                <a:latin typeface="Segoe UI Light"/>
              </a:rPr>
              <a:t>Multi-Turn Process Guidance</a:t>
            </a:r>
          </a:p>
          <a:p>
            <a:pPr algn="ctr" defTabSz="1219170"/>
            <a:r>
              <a:rPr lang="en-US" sz="1600" dirty="0">
                <a:solidFill>
                  <a:prstClr val="black"/>
                </a:solidFill>
                <a:latin typeface="Segoe UI Light"/>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946263"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84360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cxnSp>
        <p:nvCxnSpPr>
          <p:cNvPr id="53" name="Straight Connector 52">
            <a:extLst>
              <a:ext uri="{FF2B5EF4-FFF2-40B4-BE49-F238E27FC236}">
                <a16:creationId xmlns:a16="http://schemas.microsoft.com/office/drawing/2014/main" id="{B9A56DEF-8F7C-4FBE-9580-DE99C860EA7B}"/>
              </a:ext>
            </a:extLst>
          </p:cNvPr>
          <p:cNvCxnSpPr>
            <a:cxnSpLocks/>
          </p:cNvCxnSpPr>
          <p:nvPr/>
        </p:nvCxnSpPr>
        <p:spPr>
          <a:xfrm flipH="1">
            <a:off x="10868421"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F9035E28-6371-4685-979E-CB5D1288A3C0}"/>
              </a:ext>
            </a:extLst>
          </p:cNvPr>
          <p:cNvSpPr/>
          <p:nvPr/>
        </p:nvSpPr>
        <p:spPr>
          <a:xfrm>
            <a:off x="9535562"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QnA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73873" y="5106112"/>
            <a:ext cx="1688283" cy="584775"/>
          </a:xfrm>
          <a:prstGeom prst="rect">
            <a:avLst/>
          </a:prstGeom>
        </p:spPr>
        <p:txBody>
          <a:bodyPr wrap="none">
            <a:spAutoFit/>
          </a:bodyPr>
          <a:lstStyle/>
          <a:p>
            <a:pPr algn="ctr" defTabSz="1219170"/>
            <a:r>
              <a:rPr lang="en-US" sz="1600" dirty="0">
                <a:solidFill>
                  <a:prstClr val="black"/>
                </a:solidFill>
                <a:latin typeface="Segoe UI Light"/>
              </a:rPr>
              <a:t>Additional Intents</a:t>
            </a:r>
          </a:p>
          <a:p>
            <a:pPr algn="ctr" defTabSz="1219170"/>
            <a:r>
              <a:rPr lang="en-US" sz="1600" dirty="0">
                <a:solidFill>
                  <a:prstClr val="black"/>
                </a:solidFill>
                <a:latin typeface="Segoe UI Light"/>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166990"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322119"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402155"/>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67" b="1" dirty="0">
                <a:solidFill>
                  <a:prstClr val="black">
                    <a:lumMod val="50000"/>
                    <a:lumOff val="50000"/>
                  </a:prstClr>
                </a:solidFill>
                <a:latin typeface="Segoe UI Light"/>
              </a:rPr>
              <a:t>QnA Confidence Logic</a:t>
            </a:r>
          </a:p>
          <a:p>
            <a:pPr defTabSz="1219170"/>
            <a:r>
              <a:rPr lang="en-US" sz="1467" dirty="0">
                <a:solidFill>
                  <a:prstClr val="black">
                    <a:lumMod val="50000"/>
                    <a:lumOff val="50000"/>
                  </a:prstClr>
                </a:solidFill>
                <a:latin typeface="Segoe UI Light"/>
              </a:rPr>
              <a:t>0.3 or less (Closing dialog)</a:t>
            </a:r>
          </a:p>
          <a:p>
            <a:pPr defTabSz="1219170"/>
            <a:r>
              <a:rPr lang="en-US" sz="1467" dirty="0">
                <a:solidFill>
                  <a:prstClr val="black">
                    <a:lumMod val="50000"/>
                    <a:lumOff val="50000"/>
                  </a:prstClr>
                </a:solidFill>
                <a:latin typeface="Segoe UI Light"/>
              </a:rPr>
              <a:t>0.3-0.5 (Confirm dialog)</a:t>
            </a:r>
          </a:p>
          <a:p>
            <a:pPr defTabSz="1219170"/>
            <a:r>
              <a:rPr lang="en-US" sz="1467" dirty="0">
                <a:solidFill>
                  <a:prstClr val="black">
                    <a:lumMod val="50000"/>
                    <a:lumOff val="50000"/>
                  </a:prstClr>
                </a:solidFill>
                <a:latin typeface="Segoe UI Light"/>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1670916" y="596712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p:cNvCxnSpPr>
          <p:nvPr/>
        </p:nvCxnSpPr>
        <p:spPr>
          <a:xfrm>
            <a:off x="2704099" y="5591112"/>
            <a:ext cx="0" cy="36576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520232" y="404796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follow up notification specific to the response </a:t>
            </a:r>
          </a:p>
          <a:p>
            <a:pPr algn="ctr" defTabSz="1219170"/>
            <a:r>
              <a:rPr lang="en-US" sz="1400" i="1" dirty="0">
                <a:solidFill>
                  <a:prstClr val="black">
                    <a:lumMod val="50000"/>
                    <a:lumOff val="50000"/>
                  </a:prstClr>
                </a:solidFill>
                <a:latin typeface="Segoe UI Light"/>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p:cNvCxnSpPr>
          <p:nvPr/>
        </p:nvCxnSpPr>
        <p:spPr>
          <a:xfrm>
            <a:off x="3945765" y="3872231"/>
            <a:ext cx="0" cy="18062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b="1" dirty="0">
                <a:solidFill>
                  <a:prstClr val="black"/>
                </a:solidFill>
                <a:latin typeface="Segoe UI Light"/>
              </a:rPr>
              <a:t>Event</a:t>
            </a:r>
            <a:r>
              <a:rPr lang="en-US" sz="1067" dirty="0">
                <a:solidFill>
                  <a:prstClr val="black"/>
                </a:solidFill>
                <a:latin typeface="Segoe UI Light"/>
              </a:rPr>
              <a:t> Pre-built Domain with added custom intents and entities</a:t>
            </a:r>
          </a:p>
        </p:txBody>
      </p:sp>
      <p:sp>
        <p:nvSpPr>
          <p:cNvPr id="49" name="Rectangle 48">
            <a:extLst>
              <a:ext uri="{FF2B5EF4-FFF2-40B4-BE49-F238E27FC236}">
                <a16:creationId xmlns:a16="http://schemas.microsoft.com/office/drawing/2014/main" id="{E2D57852-9705-4294-B39B-03C17748D931}"/>
              </a:ext>
            </a:extLst>
          </p:cNvPr>
          <p:cNvSpPr/>
          <p:nvPr/>
        </p:nvSpPr>
        <p:spPr>
          <a:xfrm>
            <a:off x="323849" y="1537118"/>
            <a:ext cx="1287853" cy="338554"/>
          </a:xfrm>
          <a:prstGeom prst="rect">
            <a:avLst/>
          </a:prstGeom>
        </p:spPr>
        <p:txBody>
          <a:bodyPr wrap="none">
            <a:spAutoFit/>
          </a:bodyPr>
          <a:lstStyle/>
          <a:p>
            <a:pPr algn="ctr" defTabSz="1219170"/>
            <a:r>
              <a:rPr lang="en-US" sz="1600" dirty="0">
                <a:solidFill>
                  <a:prstClr val="black"/>
                </a:solidFill>
                <a:latin typeface="Segoe UI Light"/>
              </a:rPr>
              <a:t>LUIS Domain</a:t>
            </a:r>
          </a:p>
        </p:txBody>
      </p:sp>
      <p:cxnSp>
        <p:nvCxnSpPr>
          <p:cNvPr id="51" name="Straight Arrow Connector 50">
            <a:extLst>
              <a:ext uri="{FF2B5EF4-FFF2-40B4-BE49-F238E27FC236}">
                <a16:creationId xmlns:a16="http://schemas.microsoft.com/office/drawing/2014/main" id="{C60E68AD-D798-4988-805F-0C080A07BF67}"/>
              </a:ext>
            </a:extLst>
          </p:cNvPr>
          <p:cNvCxnSpPr>
            <a:cxnSpLocks/>
          </p:cNvCxnSpPr>
          <p:nvPr/>
        </p:nvCxnSpPr>
        <p:spPr>
          <a:xfrm flipV="1">
            <a:off x="1675961" y="1669293"/>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2558DB1-6077-4204-83B0-F88A0D8E5437}"/>
              </a:ext>
            </a:extLst>
          </p:cNvPr>
          <p:cNvSpPr/>
          <p:nvPr/>
        </p:nvSpPr>
        <p:spPr>
          <a:xfrm>
            <a:off x="59695" y="3447771"/>
            <a:ext cx="2229349" cy="338554"/>
          </a:xfrm>
          <a:prstGeom prst="rect">
            <a:avLst/>
          </a:prstGeom>
        </p:spPr>
        <p:txBody>
          <a:bodyPr wrap="square">
            <a:spAutoFit/>
          </a:bodyPr>
          <a:lstStyle/>
          <a:p>
            <a:pPr algn="ctr" defTabSz="1219170"/>
            <a:r>
              <a:rPr lang="en-US" sz="1600" dirty="0">
                <a:solidFill>
                  <a:prstClr val="black"/>
                </a:solidFill>
                <a:latin typeface="Segoe UI Light"/>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p:cNvCxnSpPr>
          <p:nvPr/>
        </p:nvCxnSpPr>
        <p:spPr>
          <a:xfrm flipV="1">
            <a:off x="2143099" y="3585306"/>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48198" y="4224021"/>
            <a:ext cx="2229349" cy="338554"/>
          </a:xfrm>
          <a:prstGeom prst="rect">
            <a:avLst/>
          </a:prstGeom>
        </p:spPr>
        <p:txBody>
          <a:bodyPr wrap="square">
            <a:spAutoFit/>
          </a:bodyPr>
          <a:lstStyle/>
          <a:p>
            <a:pPr algn="ctr" defTabSz="1219170"/>
            <a:r>
              <a:rPr lang="en-US" sz="1600" dirty="0">
                <a:solidFill>
                  <a:prstClr val="black"/>
                </a:solidFill>
                <a:latin typeface="Segoe UI Light"/>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p:cNvCxnSpPr>
          <p:nvPr/>
        </p:nvCxnSpPr>
        <p:spPr>
          <a:xfrm flipV="1">
            <a:off x="1903438" y="4346985"/>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A9A574A6-A970-4AAC-8474-5B456A1DC639}"/>
              </a:ext>
            </a:extLst>
          </p:cNvPr>
          <p:cNvSpPr/>
          <p:nvPr/>
        </p:nvSpPr>
        <p:spPr>
          <a:xfrm>
            <a:off x="2557599"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67" name="Rectangle 66">
            <a:extLst>
              <a:ext uri="{FF2B5EF4-FFF2-40B4-BE49-F238E27FC236}">
                <a16:creationId xmlns:a16="http://schemas.microsoft.com/office/drawing/2014/main" id="{76A68AD9-5F60-4008-BE29-4919B390CB1A}"/>
              </a:ext>
            </a:extLst>
          </p:cNvPr>
          <p:cNvSpPr/>
          <p:nvPr/>
        </p:nvSpPr>
        <p:spPr>
          <a:xfrm>
            <a:off x="5980776" y="3347057"/>
            <a:ext cx="2684980" cy="584775"/>
          </a:xfrm>
          <a:prstGeom prst="rect">
            <a:avLst/>
          </a:prstGeom>
        </p:spPr>
        <p:txBody>
          <a:bodyPr wrap="square">
            <a:spAutoFit/>
          </a:bodyPr>
          <a:lstStyle/>
          <a:p>
            <a:pPr algn="ctr" defTabSz="1219170"/>
            <a:r>
              <a:rPr lang="en-US" sz="1600" dirty="0">
                <a:solidFill>
                  <a:prstClr val="black"/>
                </a:solidFill>
                <a:latin typeface="Segoe UI Light"/>
              </a:rPr>
              <a:t>Multi-Turn Process Guidance</a:t>
            </a:r>
          </a:p>
          <a:p>
            <a:pPr algn="ctr" defTabSz="1219170"/>
            <a:r>
              <a:rPr lang="en-US" sz="1600" dirty="0">
                <a:solidFill>
                  <a:prstClr val="black"/>
                </a:solidFill>
                <a:latin typeface="Segoe UI Light"/>
              </a:rPr>
              <a:t>Dialogs</a:t>
            </a:r>
          </a:p>
        </p:txBody>
      </p:sp>
      <p:sp>
        <p:nvSpPr>
          <p:cNvPr id="70" name="Rectangle 69">
            <a:extLst>
              <a:ext uri="{FF2B5EF4-FFF2-40B4-BE49-F238E27FC236}">
                <a16:creationId xmlns:a16="http://schemas.microsoft.com/office/drawing/2014/main" id="{485FCED0-40C3-4E73-AC0E-FDE1608E7830}"/>
              </a:ext>
            </a:extLst>
          </p:cNvPr>
          <p:cNvSpPr/>
          <p:nvPr/>
        </p:nvSpPr>
        <p:spPr>
          <a:xfrm>
            <a:off x="7946264"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sp>
        <p:nvSpPr>
          <p:cNvPr id="71" name="Rectangle 70">
            <a:extLst>
              <a:ext uri="{FF2B5EF4-FFF2-40B4-BE49-F238E27FC236}">
                <a16:creationId xmlns:a16="http://schemas.microsoft.com/office/drawing/2014/main" id="{CCF9216B-9C2D-490A-99CB-01DB7FB6C494}"/>
              </a:ext>
            </a:extLst>
          </p:cNvPr>
          <p:cNvSpPr/>
          <p:nvPr/>
        </p:nvSpPr>
        <p:spPr>
          <a:xfrm>
            <a:off x="9535563"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QnA maker)</a:t>
            </a:r>
          </a:p>
        </p:txBody>
      </p:sp>
      <p:sp>
        <p:nvSpPr>
          <p:cNvPr id="77" name="Rectangle 76">
            <a:extLst>
              <a:ext uri="{FF2B5EF4-FFF2-40B4-BE49-F238E27FC236}">
                <a16:creationId xmlns:a16="http://schemas.microsoft.com/office/drawing/2014/main" id="{8DC8C0EE-CA44-4280-82C3-9A248C749536}"/>
              </a:ext>
            </a:extLst>
          </p:cNvPr>
          <p:cNvSpPr/>
          <p:nvPr/>
        </p:nvSpPr>
        <p:spPr>
          <a:xfrm>
            <a:off x="2557600"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cxnSp>
        <p:nvCxnSpPr>
          <p:cNvPr id="82" name="Straight Connector 81">
            <a:extLst>
              <a:ext uri="{FF2B5EF4-FFF2-40B4-BE49-F238E27FC236}">
                <a16:creationId xmlns:a16="http://schemas.microsoft.com/office/drawing/2014/main" id="{D9332302-C58A-4FA1-BBB1-9D7FFFEC3BAD}"/>
              </a:ext>
            </a:extLst>
          </p:cNvPr>
          <p:cNvCxnSpPr>
            <a:cxnSpLocks/>
            <a:stCxn id="60" idx="0"/>
          </p:cNvCxnSpPr>
          <p:nvPr/>
        </p:nvCxnSpPr>
        <p:spPr>
          <a:xfrm flipH="1" flipV="1">
            <a:off x="10856951" y="5015721"/>
            <a:ext cx="9260" cy="38643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cxnSp>
        <p:nvCxnSpPr>
          <p:cNvPr id="97" name="Straight Connector 96">
            <a:extLst>
              <a:ext uri="{FF2B5EF4-FFF2-40B4-BE49-F238E27FC236}">
                <a16:creationId xmlns:a16="http://schemas.microsoft.com/office/drawing/2014/main" id="{9D0D5DAC-310F-4FE4-BC0A-7042E608945A}"/>
              </a:ext>
            </a:extLst>
          </p:cNvPr>
          <p:cNvCxnSpPr>
            <a:cxnSpLocks/>
          </p:cNvCxnSpPr>
          <p:nvPr/>
        </p:nvCxnSpPr>
        <p:spPr>
          <a:xfrm>
            <a:off x="9133515"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p:cNvCxnSpPr>
          <p:nvPr/>
        </p:nvCxnSpPr>
        <p:spPr>
          <a:xfrm flipH="1">
            <a:off x="10868422"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50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1000"/>
                                        <p:tgtEl>
                                          <p:spTgt spid="42"/>
                                        </p:tgtEl>
                                      </p:cBhvr>
                                    </p:animEffect>
                                    <p:anim calcmode="lin" valueType="num">
                                      <p:cBhvr>
                                        <p:cTn id="25" dur="1000" fill="hold"/>
                                        <p:tgtEl>
                                          <p:spTgt spid="42"/>
                                        </p:tgtEl>
                                        <p:attrNameLst>
                                          <p:attrName>ppt_x</p:attrName>
                                        </p:attrNameLst>
                                      </p:cBhvr>
                                      <p:tavLst>
                                        <p:tav tm="0">
                                          <p:val>
                                            <p:strVal val="#ppt_x"/>
                                          </p:val>
                                        </p:tav>
                                        <p:tav tm="100000">
                                          <p:val>
                                            <p:strVal val="#ppt_x"/>
                                          </p:val>
                                        </p:tav>
                                      </p:tavLst>
                                    </p:anim>
                                    <p:anim calcmode="lin" valueType="num">
                                      <p:cBhvr>
                                        <p:cTn id="26"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1000"/>
                                        <p:tgtEl>
                                          <p:spTgt spid="54"/>
                                        </p:tgtEl>
                                      </p:cBhvr>
                                    </p:animEffect>
                                    <p:anim calcmode="lin" valueType="num">
                                      <p:cBhvr>
                                        <p:cTn id="37" dur="1000" fill="hold"/>
                                        <p:tgtEl>
                                          <p:spTgt spid="54"/>
                                        </p:tgtEl>
                                        <p:attrNameLst>
                                          <p:attrName>ppt_x</p:attrName>
                                        </p:attrNameLst>
                                      </p:cBhvr>
                                      <p:tavLst>
                                        <p:tav tm="0">
                                          <p:val>
                                            <p:strVal val="#ppt_x"/>
                                          </p:val>
                                        </p:tav>
                                        <p:tav tm="100000">
                                          <p:val>
                                            <p:strVal val="#ppt_x"/>
                                          </p:val>
                                        </p:tav>
                                      </p:tavLst>
                                    </p:anim>
                                    <p:anim calcmode="lin" valueType="num">
                                      <p:cBhvr>
                                        <p:cTn id="38"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fade">
                                      <p:cBhvr>
                                        <p:cTn id="48" dur="1000"/>
                                        <p:tgtEl>
                                          <p:spTgt spid="63"/>
                                        </p:tgtEl>
                                      </p:cBhvr>
                                    </p:animEffect>
                                    <p:anim calcmode="lin" valueType="num">
                                      <p:cBhvr>
                                        <p:cTn id="49" dur="1000" fill="hold"/>
                                        <p:tgtEl>
                                          <p:spTgt spid="63"/>
                                        </p:tgtEl>
                                        <p:attrNameLst>
                                          <p:attrName>ppt_x</p:attrName>
                                        </p:attrNameLst>
                                      </p:cBhvr>
                                      <p:tavLst>
                                        <p:tav tm="0">
                                          <p:val>
                                            <p:strVal val="#ppt_x"/>
                                          </p:val>
                                        </p:tav>
                                        <p:tav tm="100000">
                                          <p:val>
                                            <p:strVal val="#ppt_x"/>
                                          </p:val>
                                        </p:tav>
                                      </p:tavLst>
                                    </p:anim>
                                    <p:anim calcmode="lin" valueType="num">
                                      <p:cBhvr>
                                        <p:cTn id="5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49" grpId="0"/>
      <p:bldP spid="54" grpId="0"/>
      <p:bldP spid="6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670143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LUIS INTENT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dirty="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401867" y="17476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~100 FAQ Initial Model Training using QnA Maker</a:t>
            </a:r>
          </a:p>
        </p:txBody>
      </p:sp>
      <p:sp>
        <p:nvSpPr>
          <p:cNvPr id="16" name="Rectangle: Rounded Corners 15">
            <a:extLst>
              <a:ext uri="{FF2B5EF4-FFF2-40B4-BE49-F238E27FC236}">
                <a16:creationId xmlns:a16="http://schemas.microsoft.com/office/drawing/2014/main" id="{7FC6798E-7768-46B7-8E01-C7B8860A4EED}"/>
              </a:ext>
            </a:extLst>
          </p:cNvPr>
          <p:cNvSpPr/>
          <p:nvPr/>
        </p:nvSpPr>
        <p:spPr>
          <a:xfrm>
            <a:off x="2401867" y="25604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Personalized greeting related to Booking Process</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426051" y="3454390"/>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Status, Booking Balance</a:t>
            </a:r>
          </a:p>
        </p:txBody>
      </p:sp>
      <p:sp>
        <p:nvSpPr>
          <p:cNvPr id="18" name="Rectangle: Rounded Corners 17">
            <a:extLst>
              <a:ext uri="{FF2B5EF4-FFF2-40B4-BE49-F238E27FC236}">
                <a16:creationId xmlns:a16="http://schemas.microsoft.com/office/drawing/2014/main" id="{8C18076D-498B-4ABB-BC20-020C37874061}"/>
              </a:ext>
            </a:extLst>
          </p:cNvPr>
          <p:cNvSpPr/>
          <p:nvPr/>
        </p:nvSpPr>
        <p:spPr>
          <a:xfrm>
            <a:off x="2426051" y="516114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How to apply as an Exhibitor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Booking Refund</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30D322E-3D87-40C4-B1C2-E9ACD69A0B4B}"/>
              </a:ext>
            </a:extLst>
          </p:cNvPr>
          <p:cNvSpPr/>
          <p:nvPr/>
        </p:nvSpPr>
        <p:spPr>
          <a:xfrm>
            <a:off x="2426051" y="601169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Password</a:t>
            </a:r>
          </a:p>
        </p:txBody>
      </p:sp>
      <p:sp>
        <p:nvSpPr>
          <p:cNvPr id="22" name="Rectangle: Rounded Corners 21">
            <a:extLst>
              <a:ext uri="{FF2B5EF4-FFF2-40B4-BE49-F238E27FC236}">
                <a16:creationId xmlns:a16="http://schemas.microsoft.com/office/drawing/2014/main" id="{D7F93BE3-8E8A-4368-831C-EDDD2693D4DA}"/>
              </a:ext>
            </a:extLst>
          </p:cNvPr>
          <p:cNvSpPr/>
          <p:nvPr/>
        </p:nvSpPr>
        <p:spPr>
          <a:xfrm>
            <a:off x="5509550" y="601169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Address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Program Selection</a:t>
            </a:r>
          </a:p>
        </p:txBody>
      </p:sp>
      <p:sp>
        <p:nvSpPr>
          <p:cNvPr id="23" name="Rectangle: Rounded Corners 22">
            <a:extLst>
              <a:ext uri="{FF2B5EF4-FFF2-40B4-BE49-F238E27FC236}">
                <a16:creationId xmlns:a16="http://schemas.microsoft.com/office/drawing/2014/main" id="{CDFE2CC5-4984-4BB0-958B-A8ED3C571A20}"/>
              </a:ext>
            </a:extLst>
          </p:cNvPr>
          <p:cNvSpPr/>
          <p:nvPr/>
        </p:nvSpPr>
        <p:spPr>
          <a:xfrm>
            <a:off x="5509550" y="4301438"/>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Application, Orientation, Course Registration</a:t>
            </a:r>
          </a:p>
        </p:txBody>
      </p:sp>
      <p:sp>
        <p:nvSpPr>
          <p:cNvPr id="26" name="Rectangle: Rounded Corners 25">
            <a:extLst>
              <a:ext uri="{FF2B5EF4-FFF2-40B4-BE49-F238E27FC236}">
                <a16:creationId xmlns:a16="http://schemas.microsoft.com/office/drawing/2014/main" id="{9B8B0694-B244-49CA-8E93-F010420D33B9}"/>
              </a:ext>
            </a:extLst>
          </p:cNvPr>
          <p:cNvSpPr/>
          <p:nvPr/>
        </p:nvSpPr>
        <p:spPr>
          <a:xfrm>
            <a:off x="5509549" y="344899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Agenda</a:t>
            </a:r>
            <a:r>
              <a:rPr kumimoji="0" lang="en-US" sz="1067" b="0" i="0" u="none" strike="noStrike" kern="1200" cap="none" spc="0" normalizeH="0" baseline="0" noProof="0" dirty="0">
                <a:ln>
                  <a:noFill/>
                </a:ln>
                <a:solidFill>
                  <a:prstClr val="black"/>
                </a:solidFill>
                <a:effectLst/>
                <a:uLnTx/>
                <a:uFillTx/>
                <a:latin typeface="Segoe UI"/>
                <a:ea typeface="+mn-ea"/>
                <a:cs typeface="+mn-cs"/>
              </a:rPr>
              <a:t>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(Recommendation/ML Driven)</a:t>
            </a:r>
          </a:p>
        </p:txBody>
      </p:sp>
      <p:sp>
        <p:nvSpPr>
          <p:cNvPr id="27" name="Rectangle: Rounded Corners 26">
            <a:extLst>
              <a:ext uri="{FF2B5EF4-FFF2-40B4-BE49-F238E27FC236}">
                <a16:creationId xmlns:a16="http://schemas.microsoft.com/office/drawing/2014/main" id="{3DF1B343-F74F-4245-A071-0C64BFDD4934}"/>
              </a:ext>
            </a:extLst>
          </p:cNvPr>
          <p:cNvSpPr/>
          <p:nvPr/>
        </p:nvSpPr>
        <p:spPr>
          <a:xfrm>
            <a:off x="5509547" y="2558466"/>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Critical deadline notification (e.g. Booking deadline)</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509546" y="1735435"/>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~200 FAQ / Model Tuning</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15507" y="174763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Model Tuning</a:t>
            </a:r>
          </a:p>
        </p:txBody>
      </p:sp>
      <p:sp>
        <p:nvSpPr>
          <p:cNvPr id="2" name="Rectangle 1">
            <a:extLst>
              <a:ext uri="{FF2B5EF4-FFF2-40B4-BE49-F238E27FC236}">
                <a16:creationId xmlns:a16="http://schemas.microsoft.com/office/drawing/2014/main" id="{02066AE5-DC00-4FE8-8511-1B7156B43054}"/>
              </a:ext>
            </a:extLst>
          </p:cNvPr>
          <p:cNvSpPr/>
          <p:nvPr/>
        </p:nvSpPr>
        <p:spPr>
          <a:xfrm>
            <a:off x="2845255" y="1240946"/>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977096" y="1264443"/>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885511" y="1260050"/>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Next+1</a:t>
            </a:r>
          </a:p>
        </p:txBody>
      </p:sp>
      <p:sp>
        <p:nvSpPr>
          <p:cNvPr id="33" name="Rectangle: Rounded Corners 32">
            <a:extLst>
              <a:ext uri="{FF2B5EF4-FFF2-40B4-BE49-F238E27FC236}">
                <a16:creationId xmlns:a16="http://schemas.microsoft.com/office/drawing/2014/main" id="{C7B5BA87-C6F7-4B87-BADF-6CAAAA9A1ED9}"/>
              </a:ext>
            </a:extLst>
          </p:cNvPr>
          <p:cNvSpPr/>
          <p:nvPr/>
        </p:nvSpPr>
        <p:spPr>
          <a:xfrm>
            <a:off x="8634849" y="43254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Video specific Contextual Guided Scenarios</a:t>
            </a:r>
          </a:p>
        </p:txBody>
      </p:sp>
      <p:sp>
        <p:nvSpPr>
          <p:cNvPr id="34" name="Rectangle: Rounded Corners 33">
            <a:extLst>
              <a:ext uri="{FF2B5EF4-FFF2-40B4-BE49-F238E27FC236}">
                <a16:creationId xmlns:a16="http://schemas.microsoft.com/office/drawing/2014/main" id="{E594F42E-B49E-4FC9-97D0-DF85C3E3CE2E}"/>
              </a:ext>
            </a:extLst>
          </p:cNvPr>
          <p:cNvSpPr/>
          <p:nvPr/>
        </p:nvSpPr>
        <p:spPr>
          <a:xfrm>
            <a:off x="8612477" y="3459730"/>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Marketing/Outreach,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Event Management</a:t>
            </a:r>
          </a:p>
        </p:txBody>
      </p:sp>
    </p:spTree>
    <p:extLst>
      <p:ext uri="{BB962C8B-B14F-4D97-AF65-F5344CB8AC3E}">
        <p14:creationId xmlns:p14="http://schemas.microsoft.com/office/powerpoint/2010/main" val="3534930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11199358"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one intent, or multiple intents. That is the question. </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Conference Management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27540" y="3728284"/>
            <a:ext cx="1074219" cy="1183249"/>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3982671" y="3719118"/>
            <a:ext cx="1074219" cy="1183249"/>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Get Booking Status</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534011"/>
            <a:ext cx="2229349" cy="338554"/>
          </a:xfrm>
          <a:prstGeom prst="rect">
            <a:avLst/>
          </a:prstGeom>
        </p:spPr>
        <p:txBody>
          <a:bodyPr wrap="squar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 Intents</a:t>
            </a:r>
          </a:p>
        </p:txBody>
      </p:sp>
      <p:sp>
        <p:nvSpPr>
          <p:cNvPr id="16" name="Rectangle: Rounded Corners 15">
            <a:extLst>
              <a:ext uri="{FF2B5EF4-FFF2-40B4-BE49-F238E27FC236}">
                <a16:creationId xmlns:a16="http://schemas.microsoft.com/office/drawing/2014/main" id="{66D85CFB-20C7-4B80-8204-9CD214140F1A}"/>
              </a:ext>
            </a:extLst>
          </p:cNvPr>
          <p:cNvSpPr/>
          <p:nvPr/>
        </p:nvSpPr>
        <p:spPr>
          <a:xfrm>
            <a:off x="7852808"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17" name="Rectangle: Rounded Corners 16">
            <a:extLst>
              <a:ext uri="{FF2B5EF4-FFF2-40B4-BE49-F238E27FC236}">
                <a16:creationId xmlns:a16="http://schemas.microsoft.com/office/drawing/2014/main" id="{21881FDB-29C8-4E8B-9747-196263C66506}"/>
              </a:ext>
            </a:extLst>
          </p:cNvPr>
          <p:cNvSpPr/>
          <p:nvPr/>
        </p:nvSpPr>
        <p:spPr>
          <a:xfrm>
            <a:off x="8242404" y="3740567"/>
            <a:ext cx="1450156" cy="1121019"/>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18" name="Rectangle 17">
            <a:extLst>
              <a:ext uri="{FF2B5EF4-FFF2-40B4-BE49-F238E27FC236}">
                <a16:creationId xmlns:a16="http://schemas.microsoft.com/office/drawing/2014/main" id="{AE629BA2-95B9-4344-B3C9-694192A72800}"/>
              </a:ext>
            </a:extLst>
          </p:cNvPr>
          <p:cNvSpPr/>
          <p:nvPr/>
        </p:nvSpPr>
        <p:spPr>
          <a:xfrm>
            <a:off x="1244349" y="5442449"/>
            <a:ext cx="9237191"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What would be the pro’s and cons of using two LUIS intents</a:t>
            </a:r>
          </a:p>
          <a:p>
            <a:pPr marL="0" marR="0" lvl="0" indent="0" algn="l" defTabSz="1219170" rtl="0" eaLnBrk="1" fontAlgn="auto" latinLnBrk="0" hangingPunct="1">
              <a:lnSpc>
                <a:spcPts val="2600"/>
              </a:lnSpc>
              <a:spcBef>
                <a:spcPts val="0"/>
              </a:spcBef>
              <a:spcAft>
                <a:spcPts val="0"/>
              </a:spcAft>
              <a:buClrTx/>
              <a:buSzTx/>
              <a:buFontTx/>
              <a:buNone/>
              <a:tabLst/>
              <a:defRPr/>
            </a:pPr>
            <a:r>
              <a:rPr lang="en-US" sz="2800" b="1" spc="-133" dirty="0">
                <a:solidFill>
                  <a:srgbClr val="273160"/>
                </a:solidFill>
                <a:latin typeface="Segoe UI" panose="020B0502040204020203" pitchFamily="34" charset="0"/>
                <a:cs typeface="Segoe UI" panose="020B0502040204020203" pitchFamily="34" charset="0"/>
              </a:rPr>
              <a:t>versus one in the example above?</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639753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33" grpId="0"/>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Props1.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2.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E91DBAA-73B1-46DE-A02B-B400BCCAEA24}">
  <ds:schemaRefs>
    <ds:schemaRef ds:uri="8f159844-3118-4b08-9ac0-0a51e3431bb6"/>
    <ds:schemaRef ds:uri="87bad0cd-9f5f-4471-94ca-f7c37ef15840"/>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1704</TotalTime>
  <Words>2995</Words>
  <Application>Microsoft Office PowerPoint</Application>
  <PresentationFormat>Widescreen</PresentationFormat>
  <Paragraphs>460</Paragraphs>
  <Slides>23</Slides>
  <Notes>23</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23</vt:i4>
      </vt:variant>
    </vt:vector>
  </HeadingPairs>
  <TitlesOfParts>
    <vt:vector size="41" baseType="lpstr">
      <vt:lpstr>Arial</vt:lpstr>
      <vt:lpstr>Calibri</vt:lpstr>
      <vt:lpstr>Calibri Light</vt:lpstr>
      <vt:lpstr>Consolas</vt:lpstr>
      <vt:lpstr>Segoe</vt:lpstr>
      <vt:lpstr>Segoe UI</vt:lpstr>
      <vt:lpstr>Segoe UI Bold</vt:lpstr>
      <vt:lpstr>Segoe UI Light</vt:lpstr>
      <vt:lpstr>Segoe UI Semibold</vt:lpstr>
      <vt:lpstr>Segoe UI Semilight</vt:lpstr>
      <vt:lpstr>SegoeUI</vt:lpstr>
      <vt:lpstr>segoe-ui_normal</vt:lpstr>
      <vt:lpstr>Wingdings</vt:lpstr>
      <vt:lpstr>C+E Readiness Template</vt:lpstr>
      <vt:lpstr>5-50173_Microsoft_Ready_Light_Template</vt:lpstr>
      <vt:lpstr>5-50173_Microsoft_Ready_Dark_Template</vt:lpstr>
      <vt:lpstr>Office Theme</vt:lpstr>
      <vt:lpstr>6-30537_Envision 2016 Keynote Template</vt:lpstr>
      <vt:lpstr>Principles of LUIS Schema Design</vt:lpstr>
      <vt:lpstr>Session objectives and takeaways</vt:lpstr>
      <vt:lpstr>Design Domains and Intents</vt:lpstr>
      <vt:lpstr>PowerPoint Presentation</vt:lpstr>
      <vt:lpstr>PowerPoint Presentation</vt:lpstr>
      <vt:lpstr>PowerPoint Presentation</vt:lpstr>
      <vt:lpstr>PowerPoint Presentation</vt:lpstr>
      <vt:lpstr>PowerPoint Presentation</vt:lpstr>
      <vt:lpstr>Designing Entities</vt:lpstr>
      <vt:lpstr>PowerPoint Presentation</vt:lpstr>
      <vt:lpstr>PowerPoint Presentation</vt:lpstr>
      <vt:lpstr>PowerPoint Presentation</vt:lpstr>
      <vt:lpstr>Managing Utterances</vt:lpstr>
      <vt:lpstr>PowerPoint Presentation</vt:lpstr>
      <vt:lpstr>PowerPoint Presentation</vt:lpstr>
      <vt:lpstr>PowerPoint Presentation</vt:lpstr>
      <vt:lpstr>PowerPoint Presentation</vt:lpstr>
      <vt:lpstr>PowerPoint Presentation</vt:lpstr>
      <vt:lpstr>Best Practices</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Testa-O Neill</cp:lastModifiedBy>
  <cp:revision>148</cp:revision>
  <dcterms:modified xsi:type="dcterms:W3CDTF">2018-06-25T11:44:09Z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